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53"/>
  </p:notesMasterIdLst>
  <p:handoutMasterIdLst>
    <p:handoutMasterId r:id="rId54"/>
  </p:handoutMasterIdLst>
  <p:sldIdLst>
    <p:sldId id="256" r:id="rId5"/>
    <p:sldId id="259" r:id="rId6"/>
    <p:sldId id="312" r:id="rId7"/>
    <p:sldId id="307" r:id="rId8"/>
    <p:sldId id="308" r:id="rId9"/>
    <p:sldId id="309" r:id="rId10"/>
    <p:sldId id="310" r:id="rId11"/>
    <p:sldId id="311" r:id="rId12"/>
    <p:sldId id="266" r:id="rId13"/>
    <p:sldId id="260"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303" r:id="rId37"/>
    <p:sldId id="289" r:id="rId38"/>
    <p:sldId id="290" r:id="rId39"/>
    <p:sldId id="291" r:id="rId40"/>
    <p:sldId id="295" r:id="rId41"/>
    <p:sldId id="292" r:id="rId42"/>
    <p:sldId id="304" r:id="rId43"/>
    <p:sldId id="293" r:id="rId44"/>
    <p:sldId id="294" r:id="rId45"/>
    <p:sldId id="296" r:id="rId46"/>
    <p:sldId id="305" r:id="rId47"/>
    <p:sldId id="306" r:id="rId48"/>
    <p:sldId id="298" r:id="rId49"/>
    <p:sldId id="299" r:id="rId50"/>
    <p:sldId id="300" r:id="rId51"/>
    <p:sldId id="301" r:id="rId52"/>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6187" autoAdjust="0"/>
  </p:normalViewPr>
  <p:slideViewPr>
    <p:cSldViewPr snapToGrid="0" showGuides="1">
      <p:cViewPr varScale="1">
        <p:scale>
          <a:sx n="106" d="100"/>
          <a:sy n="106" d="100"/>
        </p:scale>
        <p:origin x="1956" y="7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D:\CSBA%20MED\travail\traduction\xl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F7B8-4ACF-92FD-BF774E886E5B}"/>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F7B8-4ACF-92FD-BF774E886E5B}"/>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F7B8-4ACF-92FD-BF774E886E5B}"/>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F7B8-4ACF-92FD-BF774E886E5B}"/>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F7B8-4ACF-92FD-BF774E886E5B}"/>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F7B8-4ACF-92FD-BF774E886E5B}"/>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F7B8-4ACF-92FD-BF774E886E5B}"/>
              </c:ext>
            </c:extLst>
          </c:dPt>
          <c:dLbls>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fr-FR"/>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Feuil2!$H$128:$H$134</c:f>
              <c:strCache>
                <c:ptCount val="7"/>
                <c:pt idx="0">
                  <c:v>Refroidissement</c:v>
                </c:pt>
                <c:pt idx="1">
                  <c:v>Auxiliaires</c:v>
                </c:pt>
                <c:pt idx="2">
                  <c:v>ventilation</c:v>
                </c:pt>
                <c:pt idx="3">
                  <c:v>Eau chaude</c:v>
                </c:pt>
                <c:pt idx="4">
                  <c:v>Equipement bureautique</c:v>
                </c:pt>
                <c:pt idx="5">
                  <c:v>Ascenceurs</c:v>
                </c:pt>
                <c:pt idx="6">
                  <c:v>Eclairage</c:v>
                </c:pt>
              </c:strCache>
            </c:strRef>
          </c:cat>
          <c:val>
            <c:numRef>
              <c:f>Feuil2!$I$128:$I$134</c:f>
              <c:numCache>
                <c:formatCode>General</c:formatCode>
                <c:ptCount val="7"/>
                <c:pt idx="0">
                  <c:v>21.9</c:v>
                </c:pt>
                <c:pt idx="1">
                  <c:v>3.8</c:v>
                </c:pt>
                <c:pt idx="2">
                  <c:v>13.2</c:v>
                </c:pt>
                <c:pt idx="3">
                  <c:v>2.7</c:v>
                </c:pt>
                <c:pt idx="4">
                  <c:v>17.8</c:v>
                </c:pt>
                <c:pt idx="5">
                  <c:v>4.0999999999999996</c:v>
                </c:pt>
                <c:pt idx="6">
                  <c:v>36.5</c:v>
                </c:pt>
              </c:numCache>
            </c:numRef>
          </c:val>
          <c:extLst>
            <c:ext xmlns:c16="http://schemas.microsoft.com/office/drawing/2014/chart" uri="{C3380CC4-5D6E-409C-BE32-E72D297353CC}">
              <c16:uniqueId val="{0000000E-F7B8-4ACF-92FD-BF774E886E5B}"/>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41</a:t>
            </a:fld>
            <a:endParaRPr lang="en-US"/>
          </a:p>
        </p:txBody>
      </p:sp>
    </p:spTree>
    <p:extLst>
      <p:ext uri="{BB962C8B-B14F-4D97-AF65-F5344CB8AC3E}">
        <p14:creationId xmlns:p14="http://schemas.microsoft.com/office/powerpoint/2010/main" val="53618069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C.1.2 - GHG EMISSIONS DURING OPERATION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4069273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hyperlink" Target="http://ec.europa.eu/environment/eussd/buildings.htm" TargetMode="External"/><Relationship Id="rId7"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30.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35.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5.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1.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3.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NUL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8.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57.png"/><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40.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24.png"/><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4.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1.png"/><Relationship Id="rId4" Type="http://schemas.openxmlformats.org/officeDocument/2006/relationships/image" Target="../media/image60.png"/></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4.png"/><Relationship Id="rId7" Type="http://schemas.openxmlformats.org/officeDocument/2006/relationships/image" Target="../media/image69.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5.png"/><Relationship Id="rId9"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4.png"/><Relationship Id="rId5" Type="http://schemas.openxmlformats.org/officeDocument/2006/relationships/image" Target="../media/image12.png"/><Relationship Id="rId10" Type="http://schemas.openxmlformats.org/officeDocument/2006/relationships/image" Target="../media/image23.png"/><Relationship Id="rId4" Type="http://schemas.openxmlformats.org/officeDocument/2006/relationships/hyperlink" Target="http://ec.europa.eu/environment/eussd/buildings.htm" TargetMode="External"/><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0.png"/><Relationship Id="rId7"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 sz="3200" dirty="0" smtClean="0"/>
              <a:t>des</a:t>
            </a:r>
            <a:r>
              <a:rPr lang="fr" dirty="0" smtClean="0"/>
              <a:t> </a:t>
            </a:r>
            <a:r>
              <a:rPr lang="fr" dirty="0"/>
              <a:t>ÉMISSIONS DE GES </a:t>
            </a:r>
            <a:endParaRPr lang="fr" sz="3200" dirty="0"/>
          </a:p>
          <a:p>
            <a:pPr marL="0" indent="0">
              <a:buNone/>
            </a:pPr>
            <a:r>
              <a:rPr lang="fr" sz="3200" dirty="0"/>
              <a:t>SBTool – Échelle du bâtiment</a:t>
            </a:r>
          </a:p>
        </p:txBody>
      </p:sp>
      <p:grpSp>
        <p:nvGrpSpPr>
          <p:cNvPr id="2" name="Groupe 1">
            <a:extLst>
              <a:ext uri="{FF2B5EF4-FFF2-40B4-BE49-F238E27FC236}">
                <a16:creationId xmlns:a16="http://schemas.microsoft.com/office/drawing/2014/main" id="{E99E34A8-A3D9-0AB5-FAD0-7A71DF248D49}"/>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F7D8DD70-103F-3D20-20B1-7D9C9E349E0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0E2A0ECA-7DD2-E146-47CA-677DC9FB6A4A}"/>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BEE51B11-7050-2D34-B59B-6A74F4DF2128}"/>
              </a:ext>
            </a:extLst>
          </p:cNvPr>
          <p:cNvGrpSpPr/>
          <p:nvPr/>
        </p:nvGrpSpPr>
        <p:grpSpPr>
          <a:xfrm>
            <a:off x="0" y="5928255"/>
            <a:ext cx="9144000" cy="939270"/>
            <a:chOff x="0" y="5918730"/>
            <a:chExt cx="9144000" cy="939270"/>
          </a:xfrm>
        </p:grpSpPr>
        <p:pic>
          <p:nvPicPr>
            <p:cNvPr id="10" name="Image 9">
              <a:extLst>
                <a:ext uri="{FF2B5EF4-FFF2-40B4-BE49-F238E27FC236}">
                  <a16:creationId xmlns:a16="http://schemas.microsoft.com/office/drawing/2014/main" id="{5C35BC83-F13E-7165-1692-6CDD8E569427}"/>
                </a:ext>
              </a:extLst>
            </p:cNvPr>
            <p:cNvPicPr>
              <a:picLocks noChangeAspect="1"/>
            </p:cNvPicPr>
            <p:nvPr/>
          </p:nvPicPr>
          <p:blipFill>
            <a:blip r:embed="rId2"/>
            <a:stretch>
              <a:fillRect/>
            </a:stretch>
          </p:blipFill>
          <p:spPr>
            <a:xfrm>
              <a:off x="304324" y="5918730"/>
              <a:ext cx="1798476" cy="636325"/>
            </a:xfrm>
            <a:prstGeom prst="rect">
              <a:avLst/>
            </a:prstGeom>
          </p:spPr>
        </p:pic>
        <p:sp>
          <p:nvSpPr>
            <p:cNvPr id="12" name="ZoneTexte 11">
              <a:extLst>
                <a:ext uri="{FF2B5EF4-FFF2-40B4-BE49-F238E27FC236}">
                  <a16:creationId xmlns:a16="http://schemas.microsoft.com/office/drawing/2014/main" id="{C8D35DC1-99E0-123A-DDBA-341B7BBEBDC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3" name="Rectangle 12">
              <a:extLst>
                <a:ext uri="{FF2B5EF4-FFF2-40B4-BE49-F238E27FC236}">
                  <a16:creationId xmlns:a16="http://schemas.microsoft.com/office/drawing/2014/main" id="{3815AE32-79AA-7162-8A41-D55DF5DEA2B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02208"/>
            <a:ext cx="8715520" cy="1308729"/>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OBJECTIF</a:t>
            </a:r>
            <a:r>
              <a:rPr lang="fr" sz="2800" b="1" dirty="0">
                <a:latin typeface="Calibri" panose="020F0502020204030204" pitchFamily="34" charset="0"/>
                <a:cs typeface="Calibri" panose="020F0502020204030204" pitchFamily="34" charset="0"/>
              </a:rPr>
              <a:t> </a:t>
            </a:r>
            <a:r>
              <a:rPr lang="fr" sz="2000" dirty="0">
                <a:latin typeface="Calibri" panose="020F0502020204030204" pitchFamily="34" charset="0"/>
                <a:cs typeface="Calibri" panose="020F0502020204030204" pitchFamily="34" charset="0"/>
              </a:rPr>
              <a:t> </a:t>
            </a:r>
          </a:p>
          <a:p>
            <a:pPr marL="0" indent="0">
              <a:spcBef>
                <a:spcPts val="1200"/>
              </a:spcBef>
              <a:buNone/>
            </a:pPr>
            <a:r>
              <a:rPr lang="fr" sz="2000" dirty="0"/>
              <a:t>Minimiser les émissions totales de gaz à effet de serre provenant de l'exploitation des bâtiments.</a:t>
            </a:r>
          </a:p>
          <a:p>
            <a:pPr marL="0" indent="0">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9174" y="6572250"/>
            <a:ext cx="2133600" cy="285750"/>
          </a:xfrm>
        </p:spPr>
        <p:txBody>
          <a:bodyPr/>
          <a:lstStyle/>
          <a:p>
            <a:fld id="{243FB592-B9A9-49AA-A86F-4031F7B97808}" type="slidenum">
              <a:rPr lang="en-US" smtClean="0"/>
              <a:t>10</a:t>
            </a:fld>
            <a:endParaRPr lang="en-US"/>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14"/>
          <p:cNvGrpSpPr/>
          <p:nvPr/>
        </p:nvGrpSpPr>
        <p:grpSpPr>
          <a:xfrm>
            <a:off x="5207174" y="2630212"/>
            <a:ext cx="3695984" cy="3068366"/>
            <a:chOff x="5207174" y="2630212"/>
            <a:chExt cx="3695984" cy="3068366"/>
          </a:xfrm>
        </p:grpSpPr>
        <p:pic>
          <p:nvPicPr>
            <p:cNvPr id="14343" name="Picture 7"/>
            <p:cNvPicPr>
              <a:picLocks noChangeAspect="1" noChangeArrowheads="1"/>
            </p:cNvPicPr>
            <p:nvPr/>
          </p:nvPicPr>
          <p:blipFill rotWithShape="1">
            <a:blip r:embed="rId5">
              <a:extLst>
                <a:ext uri="{28A0092B-C50C-407E-A947-70E740481C1C}">
                  <a14:useLocalDpi xmlns:a14="http://schemas.microsoft.com/office/drawing/2010/main" val="0"/>
                </a:ext>
              </a:extLst>
            </a:blip>
            <a:srcRect t="8505"/>
            <a:stretch/>
          </p:blipFill>
          <p:spPr bwMode="auto">
            <a:xfrm>
              <a:off x="5207174" y="2630212"/>
              <a:ext cx="3695984" cy="3068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5325" y="4129618"/>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26970" y="4725719"/>
              <a:ext cx="608279" cy="49609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50071" y="3471891"/>
              <a:ext cx="608279" cy="49609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6" name="Group 15"/>
          <p:cNvGrpSpPr/>
          <p:nvPr/>
        </p:nvGrpSpPr>
        <p:grpSpPr>
          <a:xfrm>
            <a:off x="436728" y="2528238"/>
            <a:ext cx="4770446" cy="3353577"/>
            <a:chOff x="436728" y="2528238"/>
            <a:chExt cx="4770446" cy="3353577"/>
          </a:xfrm>
        </p:grpSpPr>
        <p:pic>
          <p:nvPicPr>
            <p:cNvPr id="14345" name="Picture 9"/>
            <p:cNvPicPr>
              <a:picLocks noChangeAspect="1" noChangeArrowheads="1"/>
            </p:cNvPicPr>
            <p:nvPr/>
          </p:nvPicPr>
          <p:blipFill rotWithShape="1">
            <a:blip r:embed="rId8">
              <a:extLst>
                <a:ext uri="{28A0092B-C50C-407E-A947-70E740481C1C}">
                  <a14:useLocalDpi xmlns:a14="http://schemas.microsoft.com/office/drawing/2010/main" val="0"/>
                </a:ext>
              </a:extLst>
            </a:blip>
            <a:srcRect t="5181"/>
            <a:stretch/>
          </p:blipFill>
          <p:spPr bwMode="auto">
            <a:xfrm>
              <a:off x="436728" y="2528238"/>
              <a:ext cx="4639691" cy="3353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Pentagon 24"/>
            <p:cNvSpPr/>
            <p:nvPr/>
          </p:nvSpPr>
          <p:spPr>
            <a:xfrm rot="16200000" flipH="1" flipV="1">
              <a:off x="3086711" y="4266414"/>
              <a:ext cx="369332" cy="235730"/>
            </a:xfrm>
            <a:prstGeom prst="homePlate">
              <a:avLst/>
            </a:prstGeom>
            <a:solidFill>
              <a:srgbClr val="92D050"/>
            </a:solidFill>
            <a:ln w="25400" cap="flat" cmpd="sng" algn="ctr">
              <a:noFill/>
              <a:prstDash val="solid"/>
            </a:ln>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pic>
          <p:nvPicPr>
            <p:cNvPr id="8" name="Picture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6913" y="2740249"/>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1315347" y="4186539"/>
              <a:ext cx="2286000" cy="646331"/>
            </a:xfrm>
            <a:prstGeom prst="rect">
              <a:avLst/>
            </a:prstGeom>
          </p:spPr>
          <p:txBody>
            <a:bodyPr wrap="square">
              <a:spAutoFit/>
            </a:bodyPr>
            <a:lstStyle/>
            <a:p>
              <a:pPr algn="r"/>
              <a:r>
                <a:rPr lang="fr" b="1" dirty="0">
                  <a:solidFill>
                    <a:srgbClr val="336699"/>
                  </a:solidFill>
                </a:rPr>
                <a:t>-22%</a:t>
              </a:r>
            </a:p>
            <a:p>
              <a:pPr algn="r"/>
              <a:r>
                <a:rPr lang="fr" b="1" dirty="0">
                  <a:solidFill>
                    <a:srgbClr val="336699"/>
                  </a:solidFill>
                </a:rPr>
                <a:t>- 1 265 millions de tonnes d'éq. CO </a:t>
              </a:r>
              <a:endParaRPr lang="en-US" b="1" dirty="0">
                <a:solidFill>
                  <a:srgbClr val="336699"/>
                </a:solidFill>
              </a:endParaRPr>
            </a:p>
          </p:txBody>
        </p:sp>
        <p:sp>
          <p:nvSpPr>
            <p:cNvPr id="26" name="Rectangle 25"/>
            <p:cNvSpPr/>
            <p:nvPr/>
          </p:nvSpPr>
          <p:spPr>
            <a:xfrm>
              <a:off x="3526971" y="4780831"/>
              <a:ext cx="1680203" cy="338554"/>
            </a:xfrm>
            <a:prstGeom prst="rect">
              <a:avLst/>
            </a:prstGeom>
          </p:spPr>
          <p:txBody>
            <a:bodyPr wrap="square" rIns="0">
              <a:spAutoFit/>
            </a:bodyPr>
            <a:lstStyle/>
            <a:p>
              <a:r>
                <a:rPr lang="fr" sz="1600" b="1" dirty="0">
                  <a:solidFill>
                    <a:srgbClr val="FF99FF"/>
                  </a:solidFill>
                </a:rPr>
                <a:t>-20% -40%</a:t>
              </a:r>
            </a:p>
          </p:txBody>
        </p:sp>
      </p:grpSp>
      <p:sp>
        <p:nvSpPr>
          <p:cNvPr id="2" name="ZoneTexte 1">
            <a:extLst>
              <a:ext uri="{FF2B5EF4-FFF2-40B4-BE49-F238E27FC236}">
                <a16:creationId xmlns:a16="http://schemas.microsoft.com/office/drawing/2014/main" id="{CC6F0A20-55C6-7793-1DBA-3875E1105461}"/>
              </a:ext>
            </a:extLst>
          </p:cNvPr>
          <p:cNvSpPr txBox="1"/>
          <p:nvPr/>
        </p:nvSpPr>
        <p:spPr>
          <a:xfrm>
            <a:off x="1565921" y="2322435"/>
            <a:ext cx="2340577" cy="307777"/>
          </a:xfrm>
          <a:prstGeom prst="rect">
            <a:avLst/>
          </a:prstGeom>
          <a:noFill/>
        </p:spPr>
        <p:txBody>
          <a:bodyPr wrap="none" rtlCol="0">
            <a:spAutoFit/>
          </a:bodyPr>
          <a:lstStyle/>
          <a:p>
            <a:r>
              <a:rPr lang="fr-FR" sz="1400" b="1" dirty="0"/>
              <a:t>Emissions « GES » 1990-2015</a:t>
            </a:r>
          </a:p>
        </p:txBody>
      </p:sp>
      <p:sp>
        <p:nvSpPr>
          <p:cNvPr id="4" name="ZoneTexte 3">
            <a:extLst>
              <a:ext uri="{FF2B5EF4-FFF2-40B4-BE49-F238E27FC236}">
                <a16:creationId xmlns:a16="http://schemas.microsoft.com/office/drawing/2014/main" id="{8FF67D71-1ED9-D63A-2686-30A14B62992F}"/>
              </a:ext>
            </a:extLst>
          </p:cNvPr>
          <p:cNvSpPr txBox="1"/>
          <p:nvPr/>
        </p:nvSpPr>
        <p:spPr>
          <a:xfrm>
            <a:off x="5494672" y="2313011"/>
            <a:ext cx="3571427" cy="307777"/>
          </a:xfrm>
          <a:prstGeom prst="rect">
            <a:avLst/>
          </a:prstGeom>
          <a:noFill/>
        </p:spPr>
        <p:txBody>
          <a:bodyPr wrap="none" rtlCol="0">
            <a:spAutoFit/>
          </a:bodyPr>
          <a:lstStyle/>
          <a:p>
            <a:r>
              <a:rPr lang="fr-FR" sz="1400" b="1" dirty="0"/>
              <a:t>Répartition des émissions EU par source 2015</a:t>
            </a:r>
          </a:p>
        </p:txBody>
      </p:sp>
    </p:spTree>
    <p:extLst>
      <p:ext uri="{BB962C8B-B14F-4D97-AF65-F5344CB8AC3E}">
        <p14:creationId xmlns:p14="http://schemas.microsoft.com/office/powerpoint/2010/main" val="552443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53501"/>
          </a:xfrm>
        </p:spPr>
        <p:txBody>
          <a:bodyPr/>
          <a:lstStyle/>
          <a:p>
            <a:fld id="{243FB592-B9A9-49AA-A86F-4031F7B97808}" type="slidenum">
              <a:rPr lang="en-US" smtClean="0"/>
              <a:t>11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LIMITE ET PORTÉE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431250"/>
            <a:ext cx="8666072" cy="383833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300"/>
              </a:spcAft>
              <a:buNone/>
            </a:pPr>
            <a:r>
              <a:rPr lang="fr" sz="2000" dirty="0"/>
              <a:t>La limite d'évaluation est le bâtiment.</a:t>
            </a:r>
            <a:endParaRPr lang="en-US" sz="2000" dirty="0"/>
          </a:p>
          <a:p>
            <a:pPr marL="0" indent="0">
              <a:spcBef>
                <a:spcPts val="0"/>
              </a:spcBef>
              <a:spcAft>
                <a:spcPts val="300"/>
              </a:spcAft>
              <a:buNone/>
            </a:pPr>
            <a:endParaRPr lang="en-US" sz="2000" dirty="0"/>
          </a:p>
          <a:p>
            <a:pPr marL="0" indent="0">
              <a:spcBef>
                <a:spcPts val="0"/>
              </a:spcBef>
              <a:spcAft>
                <a:spcPts val="300"/>
              </a:spcAft>
              <a:buNone/>
            </a:pPr>
            <a:r>
              <a:rPr lang="fr" sz="2000" dirty="0"/>
              <a:t>Le périmètre de l'indicateur comprend la phase d'utilisation du bâtiment et inclut les </a:t>
            </a:r>
            <a:r>
              <a:rPr lang="fr" sz="2000" b="1" dirty="0"/>
              <a:t>émissions</a:t>
            </a:r>
            <a:r>
              <a:rPr lang="fr" sz="2000" dirty="0"/>
              <a:t> </a:t>
            </a:r>
            <a:r>
              <a:rPr lang="fr" sz="2000" b="1" dirty="0"/>
              <a:t>en rapport</a:t>
            </a:r>
            <a:r>
              <a:rPr lang="fr" sz="2000" dirty="0"/>
              <a:t> aux utilisations finales </a:t>
            </a:r>
            <a:r>
              <a:rPr lang="fr" sz="2000" b="1" dirty="0"/>
              <a:t>de l'énergie suivantes </a:t>
            </a:r>
            <a:r>
              <a:rPr lang="fr" sz="2000" dirty="0"/>
              <a:t>, également appelées </a:t>
            </a:r>
            <a:r>
              <a:rPr lang="fr" sz="2000" b="1" dirty="0"/>
              <a:t>services techniques du bâtiment</a:t>
            </a:r>
            <a:r>
              <a:rPr lang="fr" sz="2000" dirty="0"/>
              <a:t> :</a:t>
            </a:r>
          </a:p>
          <a:p>
            <a:pPr>
              <a:spcBef>
                <a:spcPts val="0"/>
              </a:spcBef>
              <a:spcAft>
                <a:spcPts val="300"/>
              </a:spcAft>
              <a:buFont typeface="Courier New" panose="02070309020205020404" pitchFamily="49" charset="0"/>
              <a:buChar char="o"/>
            </a:pPr>
            <a:r>
              <a:rPr lang="fr" sz="2000" dirty="0"/>
              <a:t>chauffage,</a:t>
            </a:r>
          </a:p>
          <a:p>
            <a:pPr>
              <a:spcBef>
                <a:spcPts val="0"/>
              </a:spcBef>
              <a:spcAft>
                <a:spcPts val="300"/>
              </a:spcAft>
              <a:buFont typeface="Courier New" panose="02070309020205020404" pitchFamily="49" charset="0"/>
              <a:buChar char="o"/>
            </a:pPr>
            <a:r>
              <a:rPr lang="fr" sz="2000" dirty="0"/>
              <a:t>refroidissement ,</a:t>
            </a:r>
            <a:endParaRPr lang="en-US" sz="2000" dirty="0"/>
          </a:p>
          <a:p>
            <a:pPr>
              <a:spcBef>
                <a:spcPts val="0"/>
              </a:spcBef>
              <a:spcAft>
                <a:spcPts val="300"/>
              </a:spcAft>
              <a:buFont typeface="Courier New" panose="02070309020205020404" pitchFamily="49" charset="0"/>
              <a:buChar char="o"/>
            </a:pPr>
            <a:r>
              <a:rPr lang="fr" sz="2000" dirty="0"/>
              <a:t>aération ,</a:t>
            </a:r>
            <a:endParaRPr lang="en-US" sz="2000" dirty="0"/>
          </a:p>
          <a:p>
            <a:pPr>
              <a:spcBef>
                <a:spcPts val="0"/>
              </a:spcBef>
              <a:spcAft>
                <a:spcPts val="300"/>
              </a:spcAft>
              <a:buFont typeface="Courier New" panose="02070309020205020404" pitchFamily="49" charset="0"/>
              <a:buChar char="o"/>
            </a:pPr>
            <a:r>
              <a:rPr lang="fr" sz="2000" dirty="0"/>
              <a:t>eau chaude </a:t>
            </a:r>
            <a:endParaRPr lang="en-US" sz="2000" dirty="0"/>
          </a:p>
          <a:p>
            <a:pPr>
              <a:spcBef>
                <a:spcPts val="0"/>
              </a:spcBef>
              <a:spcAft>
                <a:spcPts val="300"/>
              </a:spcAft>
              <a:buFont typeface="Courier New" panose="02070309020205020404" pitchFamily="49" charset="0"/>
              <a:buChar char="o"/>
            </a:pPr>
            <a:r>
              <a:rPr lang="fr" sz="2000" dirty="0"/>
              <a:t>éclairage ,</a:t>
            </a:r>
            <a:endParaRPr lang="en-US" sz="2000" dirty="0"/>
          </a:p>
          <a:p>
            <a:pPr>
              <a:spcBef>
                <a:spcPts val="0"/>
              </a:spcBef>
              <a:spcAft>
                <a:spcPts val="300"/>
              </a:spcAft>
              <a:buFont typeface="Courier New" panose="02070309020205020404" pitchFamily="49" charset="0"/>
              <a:buChar char="o"/>
            </a:pPr>
            <a:r>
              <a:rPr lang="fr" sz="2000" dirty="0"/>
              <a:t>auxiliaires</a:t>
            </a:r>
          </a:p>
          <a:p>
            <a:pPr marL="0" indent="0">
              <a:spcBef>
                <a:spcPts val="0"/>
              </a:spcBef>
              <a:spcAft>
                <a:spcPts val="300"/>
              </a:spcAft>
              <a:buNone/>
            </a:pPr>
            <a:endParaRPr lang="en-US" sz="2000"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B62EB503-BB4D-9267-C36E-70891B5AC90C}"/>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CE318DC7-D290-1380-2536-CD6EC1CD370B}"/>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C43931E2-7BA6-9E74-8B80-41B8BD87E22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F4F9A6D9-803E-D8E6-7AF8-B57D0EE73DF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141003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12</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PROCÉDÉ D'ÉVALUATION</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535424"/>
            <a:ext cx="6365880" cy="319953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 sz="2000" dirty="0"/>
              <a:t>Les calculs de la contribution d'un bâtiment au réchauffement climatique tout au long de son cycle de vie sont normalisés par la </a:t>
            </a:r>
            <a:r>
              <a:rPr lang="fr" sz="2000" b="1" dirty="0"/>
              <a:t>norme ISO 14067 </a:t>
            </a:r>
            <a:r>
              <a:rPr lang="fr" sz="2000" dirty="0" smtClean="0"/>
              <a:t>.</a:t>
            </a:r>
          </a:p>
          <a:p>
            <a:pPr marL="0" indent="0" algn="just">
              <a:buNone/>
            </a:pPr>
            <a:endParaRPr lang="fr" sz="2000" dirty="0"/>
          </a:p>
          <a:p>
            <a:pPr marL="0" indent="0" algn="just">
              <a:buNone/>
            </a:pPr>
            <a:endParaRPr lang="fr" sz="2000" dirty="0" smtClean="0"/>
          </a:p>
          <a:p>
            <a:pPr marL="0" indent="0" algn="just">
              <a:buNone/>
            </a:pPr>
            <a:r>
              <a:rPr lang="fr" sz="2000" dirty="0" smtClean="0"/>
              <a:t> </a:t>
            </a:r>
            <a:r>
              <a:rPr lang="fr" sz="2000" dirty="0"/>
              <a:t>La norme </a:t>
            </a:r>
            <a:r>
              <a:rPr lang="fr" sz="2000" b="1" dirty="0"/>
              <a:t>ISO 14040 sur l'analyse du cycle </a:t>
            </a:r>
            <a:r>
              <a:rPr lang="fr" sz="2000" dirty="0"/>
              <a:t>de vie (ACV) fournit également une référence générale principale</a:t>
            </a:r>
            <a:r>
              <a:rPr lang="fr" sz="2000" dirty="0" smtClean="0"/>
              <a:t>.</a:t>
            </a:r>
          </a:p>
          <a:p>
            <a:pPr marL="0" indent="0" algn="just">
              <a:buNone/>
            </a:pPr>
            <a:r>
              <a:rPr lang="fr" sz="2000" dirty="0" smtClean="0"/>
              <a:t> </a:t>
            </a:r>
            <a:r>
              <a:rPr lang="fr" sz="2000" dirty="0"/>
              <a:t>C'est ce qu'on appelle aussi une </a:t>
            </a:r>
            <a:r>
              <a:rPr lang="fr" sz="2000" b="1" dirty="0"/>
              <a:t>évaluation de l'empreinte carbone </a:t>
            </a:r>
            <a:r>
              <a:rPr lang="fr" sz="2000" dirty="0"/>
              <a:t>ou </a:t>
            </a:r>
            <a:r>
              <a:rPr lang="fr" sz="2000" b="1" dirty="0"/>
              <a:t>une mesure du carbone tout au long de la vie </a:t>
            </a:r>
            <a:r>
              <a:rPr lang="fr" sz="2000" dirty="0"/>
              <a:t>.</a:t>
            </a:r>
          </a:p>
          <a:p>
            <a:pPr marL="0" indent="0" algn="just">
              <a:buNone/>
            </a:pPr>
            <a:endParaRPr lang="en-US" sz="2000" u="sng" dirty="0">
              <a:solidFill>
                <a:srgbClr val="1A965E"/>
              </a:solidFill>
            </a:endParaRP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2188" y="2257796"/>
            <a:ext cx="2494235" cy="187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e 1">
            <a:extLst>
              <a:ext uri="{FF2B5EF4-FFF2-40B4-BE49-F238E27FC236}">
                <a16:creationId xmlns:a16="http://schemas.microsoft.com/office/drawing/2014/main" id="{97EC8AA8-A268-8F1B-6447-21A7F8D08F0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3FFAC739-803D-3644-8D7F-F5E790EFD76D}"/>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7DB5FD27-9A93-DE80-DA0E-58DC78FE673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1F54D43F-67AC-D97D-52F6-DF5C11DD277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851310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a:t>
            </a:r>
            <a:endParaRPr lang="it-IT" u="sng"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1" y="1535425"/>
            <a:ext cx="6069514" cy="32589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spcAft>
                <a:spcPts val="1200"/>
              </a:spcAft>
              <a:buFont typeface="Wingdings" panose="05000000000000000000" pitchFamily="2" charset="2"/>
              <a:buChar char="Ø"/>
            </a:pPr>
            <a:r>
              <a:rPr lang="fr" sz="2000" dirty="0"/>
              <a:t>Les facteurs d'émission sont des coefficients qui </a:t>
            </a:r>
            <a:r>
              <a:rPr lang="fr" sz="2000" b="1" dirty="0"/>
              <a:t>quantifient les émissions par unité d' utilisation d'énergie </a:t>
            </a:r>
            <a:r>
              <a:rPr lang="fr" sz="2000" dirty="0"/>
              <a:t>.</a:t>
            </a:r>
          </a:p>
          <a:p>
            <a:pPr>
              <a:spcBef>
                <a:spcPts val="0"/>
              </a:spcBef>
              <a:spcAft>
                <a:spcPts val="1200"/>
              </a:spcAft>
              <a:buFont typeface="Wingdings" panose="05000000000000000000" pitchFamily="2" charset="2"/>
              <a:buChar char="Ø"/>
            </a:pPr>
            <a:r>
              <a:rPr lang="fr" sz="2000" dirty="0"/>
              <a:t>CO2 </a:t>
            </a:r>
            <a:r>
              <a:rPr lang="fr" sz="2000" baseline="-25000" dirty="0"/>
              <a:t>_</a:t>
            </a:r>
            <a:r>
              <a:rPr lang="fr" sz="2000" dirty="0"/>
              <a:t> les émissions sont calculées </a:t>
            </a:r>
            <a:r>
              <a:rPr lang="fr" sz="2000" b="1" dirty="0"/>
              <a:t>pour chaque vecteur énergétique </a:t>
            </a:r>
            <a:r>
              <a:rPr lang="fr" sz="2000" dirty="0"/>
              <a:t>en multipliant la consommation d'énergie finale par l' émission correspondante.</a:t>
            </a:r>
          </a:p>
          <a:p>
            <a:pPr>
              <a:spcBef>
                <a:spcPts val="0"/>
              </a:spcBef>
              <a:spcAft>
                <a:spcPts val="1200"/>
              </a:spcAft>
              <a:buFont typeface="Wingdings" panose="05000000000000000000" pitchFamily="2" charset="2"/>
              <a:buChar char="Ø"/>
            </a:pPr>
            <a:r>
              <a:rPr lang="fr" sz="2000" dirty="0"/>
              <a:t>L' unité de déclaration des émissions est </a:t>
            </a:r>
            <a:r>
              <a:rPr lang="fr" sz="2000" b="1" dirty="0"/>
              <a:t>le kg CO </a:t>
            </a:r>
            <a:r>
              <a:rPr lang="fr" sz="2000" b="1" baseline="-25000" dirty="0"/>
              <a:t>2</a:t>
            </a:r>
            <a:r>
              <a:rPr lang="fr" sz="2000" b="1" dirty="0"/>
              <a:t> équivalent </a:t>
            </a:r>
            <a:r>
              <a:rPr lang="fr" sz="2000" dirty="0"/>
              <a:t>qui inclut </a:t>
            </a:r>
            <a:r>
              <a:rPr lang="fr" sz="2000" b="1" dirty="0"/>
              <a:t>le CO </a:t>
            </a:r>
            <a:r>
              <a:rPr lang="fr" sz="2000" b="1" baseline="-25000" dirty="0"/>
              <a:t>2</a:t>
            </a:r>
            <a:r>
              <a:rPr lang="fr" sz="2000" b="1" dirty="0"/>
              <a:t> émissions </a:t>
            </a:r>
            <a:r>
              <a:rPr lang="fr" sz="2000" dirty="0"/>
              <a:t>et autres GES (comme le </a:t>
            </a:r>
            <a:r>
              <a:rPr lang="fr" sz="2000" b="1" dirty="0"/>
              <a:t>CH </a:t>
            </a:r>
            <a:r>
              <a:rPr lang="fr" sz="2000" b="1" baseline="-25000" dirty="0"/>
              <a:t>4</a:t>
            </a:r>
            <a:r>
              <a:rPr lang="fr" sz="2000" b="1" dirty="0"/>
              <a:t> </a:t>
            </a:r>
            <a:r>
              <a:rPr lang="fr" sz="2000" dirty="0"/>
              <a:t>et </a:t>
            </a:r>
            <a:r>
              <a:rPr lang="fr" sz="2000" b="1" dirty="0"/>
              <a:t>N </a:t>
            </a:r>
            <a:r>
              <a:rPr lang="fr" sz="2000" b="1" baseline="-25000" dirty="0"/>
              <a:t>2 </a:t>
            </a:r>
            <a:r>
              <a:rPr lang="fr" sz="2000" b="1" dirty="0"/>
              <a:t>O </a:t>
            </a:r>
            <a:r>
              <a:rPr lang="fr" sz="2000" dirty="0"/>
              <a:t>).</a:t>
            </a: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3862" y="2119634"/>
            <a:ext cx="2535962" cy="2090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5E58FE25-7B26-1EE1-4C53-73360A534654}"/>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02287558-5665-ACA6-8BE7-9D36FB2F1A82}"/>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1DFD568D-D0C8-FDE5-239D-CA2F1BDADA8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EAF171A8-78E4-8BC3-64BC-FDA7434FBE2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501561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69F030FD-2ABF-9240-B4FC-D0C5B224ED53}"/>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9F204EAE-93C0-0E70-BB16-5DFA68D3C77F}"/>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770C3BE7-A726-058F-4FDD-7D979F36469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DEC4C8FE-7B41-286F-A9CE-4296383F1F2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098"/>
            <a:ext cx="2133600" cy="271902"/>
          </a:xfrm>
        </p:spPr>
        <p:txBody>
          <a:bodyPr/>
          <a:lstStyle/>
          <a:p>
            <a:fld id="{243FB592-B9A9-49AA-A86F-4031F7B97808}" type="slidenum">
              <a:rPr lang="en-US" smtClean="0"/>
              <a:t>14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 standard (GIEC)</a:t>
            </a:r>
            <a:endParaRPr lang="it-IT" u="sng"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1" y="1535425"/>
            <a:ext cx="5016685" cy="32589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t>Les facteurs d'émission standard , </a:t>
            </a:r>
            <a:r>
              <a:rPr lang="fr" sz="2000" dirty="0"/>
              <a:t>conformes aux principes du GIEC, couvrent toutes les </a:t>
            </a:r>
            <a:r>
              <a:rPr lang="fr" sz="2000" b="1" dirty="0"/>
              <a:t>émissions de CO </a:t>
            </a:r>
            <a:r>
              <a:rPr lang="fr" sz="2000" b="1" baseline="-25000" dirty="0"/>
              <a:t>2 </a:t>
            </a:r>
            <a:r>
              <a:rPr lang="fr" sz="2000" dirty="0"/>
              <a:t>dues à la consommation d'énergie des bâtiments sur le territoire de l' autorité locale.</a:t>
            </a:r>
          </a:p>
          <a:p>
            <a:pPr>
              <a:buFont typeface="Courier New" panose="02070309020205020404" pitchFamily="49" charset="0"/>
              <a:buChar char="o"/>
            </a:pPr>
            <a:r>
              <a:rPr lang="fr" sz="1800" dirty="0"/>
              <a:t>Combustion directe de carburant dans les bâtiments (par exemple, chauffage des locaux)</a:t>
            </a:r>
          </a:p>
          <a:p>
            <a:pPr>
              <a:buFont typeface="Courier New" panose="02070309020205020404" pitchFamily="49" charset="0"/>
              <a:buChar char="o"/>
            </a:pPr>
            <a:r>
              <a:rPr lang="fr" sz="1800" dirty="0"/>
              <a:t>Indirect via la combustion de carburant associée à la production d'électricité ou à l'utilisation de chauffage/froid urbain dans la zone</a:t>
            </a:r>
          </a:p>
          <a:p>
            <a:pPr marL="0" indent="0">
              <a:buNone/>
            </a:pPr>
            <a:endParaRPr lang="en-US" sz="2000" dirty="0"/>
          </a:p>
          <a:p>
            <a:pPr marL="0" indent="0">
              <a:buNone/>
            </a:pPr>
            <a:endParaRPr lang="en-US" sz="2000"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243151" y="5267491"/>
            <a:ext cx="8900849" cy="5392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dirty="0"/>
              <a:t>Les facteurs d'émission standard sont basés sur la teneur en carbone de chaque combustible</a:t>
            </a:r>
            <a:endParaRPr lang="en-US" sz="1800" dirty="0"/>
          </a:p>
          <a:p>
            <a:pPr marL="0" indent="0">
              <a:buNone/>
            </a:pPr>
            <a:endParaRPr lang="en-US" sz="2000" dirty="0"/>
          </a:p>
          <a:p>
            <a:pPr marL="0" indent="0">
              <a:buNone/>
            </a:pPr>
            <a:endParaRPr lang="en-US" sz="2000" dirty="0"/>
          </a:p>
        </p:txBody>
      </p:sp>
      <p:grpSp>
        <p:nvGrpSpPr>
          <p:cNvPr id="7" name="Group 6"/>
          <p:cNvGrpSpPr/>
          <p:nvPr/>
        </p:nvGrpSpPr>
        <p:grpSpPr>
          <a:xfrm>
            <a:off x="5259836" y="1791730"/>
            <a:ext cx="3875369" cy="2039057"/>
            <a:chOff x="5259836" y="1791730"/>
            <a:chExt cx="3875369" cy="2039057"/>
          </a:xfrm>
        </p:grpSpPr>
        <p:pic>
          <p:nvPicPr>
            <p:cNvPr id="8200"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9836" y="1791730"/>
              <a:ext cx="3875369" cy="2039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5293456" y="3207849"/>
              <a:ext cx="3839139" cy="215444"/>
            </a:xfrm>
            <a:prstGeom prst="rect">
              <a:avLst/>
            </a:prstGeom>
            <a:noFill/>
          </p:spPr>
          <p:txBody>
            <a:bodyPr wrap="square" rtlCol="0">
              <a:spAutoFit/>
            </a:bodyPr>
            <a:lstStyle/>
            <a:p>
              <a:pPr algn="r"/>
              <a:r>
                <a:rPr lang="fr" sz="800" dirty="0"/>
                <a:t>Source : Convention des Maires - annexe technique au modèle SEAP</a:t>
              </a:r>
            </a:p>
          </p:txBody>
        </p:sp>
      </p:grpSp>
      <p:sp>
        <p:nvSpPr>
          <p:cNvPr id="26" name="Rectangle 25"/>
          <p:cNvSpPr/>
          <p:nvPr/>
        </p:nvSpPr>
        <p:spPr>
          <a:xfrm>
            <a:off x="5512627" y="4573476"/>
            <a:ext cx="3586348" cy="584775"/>
          </a:xfrm>
          <a:prstGeom prst="rect">
            <a:avLst/>
          </a:prstGeom>
        </p:spPr>
        <p:txBody>
          <a:bodyPr wrap="square">
            <a:spAutoFit/>
          </a:bodyPr>
          <a:lstStyle/>
          <a:p>
            <a:r>
              <a:rPr lang="fr" sz="1600" dirty="0"/>
              <a:t>Peut utiliser des facteurs d'émission nationaux/locaux officiels, le cas échéant</a:t>
            </a:r>
            <a:endParaRPr lang="en-US" sz="1600" dirty="0"/>
          </a:p>
        </p:txBody>
      </p:sp>
      <p:pic>
        <p:nvPicPr>
          <p:cNvPr id="27"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34115" y="466910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8211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8995" y="6581775"/>
            <a:ext cx="2133600" cy="276225"/>
          </a:xfrm>
        </p:spPr>
        <p:txBody>
          <a:bodyPr/>
          <a:lstStyle/>
          <a:p>
            <a:fld id="{243FB592-B9A9-49AA-A86F-4031F7B97808}" type="slidenum">
              <a:rPr lang="en-US" smtClean="0"/>
              <a:t>15</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 ACV</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2" y="1535425"/>
            <a:ext cx="4609506" cy="362282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 sz="2000" b="1" dirty="0"/>
              <a:t>Les facteurs d'émission ACV </a:t>
            </a:r>
            <a:r>
              <a:rPr lang="fr" sz="2000" dirty="0"/>
              <a:t>tiennent compte </a:t>
            </a:r>
            <a:r>
              <a:rPr lang="fr" sz="2000" dirty="0">
                <a:solidFill>
                  <a:prstClr val="black"/>
                </a:solidFill>
              </a:rPr>
              <a:t>des émissions de GES de </a:t>
            </a:r>
            <a:r>
              <a:rPr lang="fr" sz="2000" b="1" dirty="0">
                <a:solidFill>
                  <a:prstClr val="black"/>
                </a:solidFill>
              </a:rPr>
              <a:t>CO </a:t>
            </a:r>
            <a:r>
              <a:rPr lang="fr" sz="2000" b="1" baseline="-25000" dirty="0">
                <a:solidFill>
                  <a:prstClr val="black"/>
                </a:solidFill>
              </a:rPr>
              <a:t>2</a:t>
            </a:r>
            <a:r>
              <a:rPr lang="fr" sz="2000" b="1" dirty="0">
                <a:solidFill>
                  <a:prstClr val="black"/>
                </a:solidFill>
              </a:rPr>
              <a:t> </a:t>
            </a:r>
            <a:r>
              <a:rPr lang="fr" sz="2000" dirty="0">
                <a:solidFill>
                  <a:prstClr val="black"/>
                </a:solidFill>
              </a:rPr>
              <a:t>et d'autres gaz ( </a:t>
            </a:r>
            <a:r>
              <a:rPr lang="fr" sz="2000" b="1" dirty="0">
                <a:solidFill>
                  <a:prstClr val="black"/>
                </a:solidFill>
              </a:rPr>
              <a:t>CH </a:t>
            </a:r>
            <a:r>
              <a:rPr lang="fr" sz="2000" b="1" baseline="-25000" dirty="0">
                <a:solidFill>
                  <a:prstClr val="black"/>
                </a:solidFill>
              </a:rPr>
              <a:t>4</a:t>
            </a:r>
            <a:r>
              <a:rPr lang="fr" sz="2000" b="1" dirty="0">
                <a:solidFill>
                  <a:prstClr val="black"/>
                </a:solidFill>
              </a:rPr>
              <a:t> </a:t>
            </a:r>
            <a:r>
              <a:rPr lang="fr" sz="2000" dirty="0">
                <a:solidFill>
                  <a:prstClr val="black"/>
                </a:solidFill>
              </a:rPr>
              <a:t>et </a:t>
            </a:r>
            <a:r>
              <a:rPr lang="fr" sz="2000" b="1" dirty="0">
                <a:solidFill>
                  <a:prstClr val="black"/>
                </a:solidFill>
              </a:rPr>
              <a:t>N </a:t>
            </a:r>
            <a:r>
              <a:rPr lang="fr" sz="2000" b="1" baseline="-25000" dirty="0">
                <a:solidFill>
                  <a:prstClr val="black"/>
                </a:solidFill>
              </a:rPr>
              <a:t>2 </a:t>
            </a:r>
            <a:r>
              <a:rPr lang="fr" sz="2000" b="1" dirty="0">
                <a:solidFill>
                  <a:prstClr val="black"/>
                </a:solidFill>
              </a:rPr>
              <a:t>O </a:t>
            </a:r>
            <a:r>
              <a:rPr lang="fr" sz="2000" dirty="0">
                <a:solidFill>
                  <a:prstClr val="black"/>
                </a:solidFill>
              </a:rPr>
              <a:t>) et </a:t>
            </a:r>
            <a:r>
              <a:rPr lang="fr" sz="2000" dirty="0"/>
              <a:t>le </a:t>
            </a:r>
            <a:r>
              <a:rPr lang="fr" sz="2000" b="1" dirty="0"/>
              <a:t>cycle de vie global du vecteur énergétique </a:t>
            </a:r>
            <a:r>
              <a:rPr lang="fr" sz="2000" dirty="0"/>
              <a:t>, c'est-à-dire comprennent les émissions qui ont lieu en dehors de l'endroit où le combustible est </a:t>
            </a:r>
            <a:r>
              <a:rPr lang="fr" sz="2000" dirty="0" smtClean="0"/>
              <a:t>utilisé:</a:t>
            </a:r>
          </a:p>
          <a:p>
            <a:pPr marL="0" indent="0" algn="just">
              <a:buNone/>
            </a:pPr>
            <a:endParaRPr lang="fr" sz="2000" dirty="0"/>
          </a:p>
          <a:p>
            <a:pPr algn="just">
              <a:buFont typeface="Courier New" panose="02070309020205020404" pitchFamily="49" charset="0"/>
              <a:buChar char="o"/>
            </a:pPr>
            <a:r>
              <a:rPr lang="fr" sz="2000" dirty="0"/>
              <a:t>Émissions de la combustion finale</a:t>
            </a:r>
          </a:p>
          <a:p>
            <a:pPr algn="just">
              <a:buFont typeface="Courier New" panose="02070309020205020404" pitchFamily="49" charset="0"/>
              <a:buChar char="o"/>
            </a:pPr>
            <a:r>
              <a:rPr lang="fr" sz="2000" dirty="0"/>
              <a:t>Émissions en amont de la chaîne d'approvisionnement</a:t>
            </a: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512627" y="4573476"/>
            <a:ext cx="3586348" cy="584775"/>
          </a:xfrm>
          <a:prstGeom prst="rect">
            <a:avLst/>
          </a:prstGeom>
        </p:spPr>
        <p:txBody>
          <a:bodyPr wrap="square">
            <a:spAutoFit/>
          </a:bodyPr>
          <a:lstStyle/>
          <a:p>
            <a:r>
              <a:rPr lang="fr" sz="1600" dirty="0"/>
              <a:t>Peut utiliser des facteurs d'émission nationaux/locaux officiels, le cas échéant</a:t>
            </a:r>
            <a:endParaRPr lang="en-US" sz="1600" dirty="0"/>
          </a:p>
        </p:txBody>
      </p:sp>
      <p:pic>
        <p:nvPicPr>
          <p:cNvPr id="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4115" y="466910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Group 15"/>
          <p:cNvGrpSpPr/>
          <p:nvPr/>
        </p:nvGrpSpPr>
        <p:grpSpPr>
          <a:xfrm>
            <a:off x="5259836" y="1791730"/>
            <a:ext cx="3875369" cy="2039057"/>
            <a:chOff x="5259836" y="1791730"/>
            <a:chExt cx="3875369" cy="2039057"/>
          </a:xfrm>
        </p:grpSpPr>
        <p:pic>
          <p:nvPicPr>
            <p:cNvPr id="17"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9836" y="1791730"/>
              <a:ext cx="3875369" cy="2039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5293456" y="3207849"/>
              <a:ext cx="3839139" cy="215444"/>
            </a:xfrm>
            <a:prstGeom prst="rect">
              <a:avLst/>
            </a:prstGeom>
            <a:noFill/>
          </p:spPr>
          <p:txBody>
            <a:bodyPr wrap="square" rtlCol="0">
              <a:spAutoFit/>
            </a:bodyPr>
            <a:lstStyle/>
            <a:p>
              <a:pPr algn="r"/>
              <a:r>
                <a:rPr lang="fr" sz="800" dirty="0"/>
                <a:t>Source : Convention des Maires - annexe technique au modèle SEAP</a:t>
              </a:r>
            </a:p>
          </p:txBody>
        </p:sp>
      </p:grpSp>
      <p:grpSp>
        <p:nvGrpSpPr>
          <p:cNvPr id="3" name="Groupe 2">
            <a:extLst>
              <a:ext uri="{FF2B5EF4-FFF2-40B4-BE49-F238E27FC236}">
                <a16:creationId xmlns:a16="http://schemas.microsoft.com/office/drawing/2014/main" id="{5B43AE8E-4A36-12E9-5227-955A74F6777E}"/>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D1BD42DD-ACAA-7481-FD7C-04EB59975C51}"/>
                </a:ext>
              </a:extLst>
            </p:cNvPr>
            <p:cNvPicPr>
              <a:picLocks noChangeAspect="1"/>
            </p:cNvPicPr>
            <p:nvPr/>
          </p:nvPicPr>
          <p:blipFill>
            <a:blip r:embed="rId6"/>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EEBA3681-8BA3-BC83-89C0-3B4BA099385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8B7344BC-C07F-D612-41A6-1DAE98C59B4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380253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16</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 d'électricité</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1" y="1535425"/>
            <a:ext cx="5604756" cy="28222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t>Les facteurs d'émission pour la production d'électricité </a:t>
            </a:r>
            <a:r>
              <a:rPr lang="fr" sz="2000" dirty="0"/>
              <a:t>dépendent du mix énergétique pour la production d'électricité</a:t>
            </a:r>
          </a:p>
          <a:p>
            <a:pPr>
              <a:buFont typeface="Courier New" panose="02070309020205020404" pitchFamily="49" charset="0"/>
              <a:buChar char="o"/>
            </a:pPr>
            <a:r>
              <a:rPr lang="fr" sz="1800" dirty="0"/>
              <a:t>L'électricité consommée dans une municipalité donnée provient généralement de différentes centrales situées à l'intérieur ou à l'extérieur de la municipalité.</a:t>
            </a:r>
            <a:endParaRPr lang="en-US" sz="1800" dirty="0"/>
          </a:p>
          <a:p>
            <a:pPr>
              <a:buFont typeface="Courier New" panose="02070309020205020404" pitchFamily="49" charset="0"/>
              <a:buChar char="o"/>
            </a:pPr>
            <a:r>
              <a:rPr lang="fr" sz="1800" dirty="0"/>
              <a:t>Les flux physiques d'électricité traversent les frontières et varient en fonction de l'utilisation des énergies renouvelables, de la situation du marché de l'énergie, des importations/exportations, </a:t>
            </a:r>
            <a:r>
              <a:rPr lang="fr" sz="1800" dirty="0" err="1"/>
              <a:t>etc.</a:t>
            </a:r>
            <a:endParaRPr lang="en-US" sz="1800" dirty="0"/>
          </a:p>
          <a:p>
            <a:pPr>
              <a:buFont typeface="Courier New" panose="02070309020205020404" pitchFamily="49" charset="0"/>
              <a:buChar char="o"/>
            </a:pPr>
            <a:r>
              <a:rPr lang="fr" sz="1800" dirty="0"/>
              <a:t>Utiliser un facteur d'émission national qui reflète la moyenne de CO </a:t>
            </a:r>
            <a:r>
              <a:rPr lang="fr" sz="1800" baseline="-25000" dirty="0"/>
              <a:t>2</a:t>
            </a:r>
            <a:r>
              <a:rPr lang="fr" sz="1800" dirty="0"/>
              <a:t> éq. émissions liées à la production nationale d'électricité</a:t>
            </a: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2"/>
          <p:cNvGrpSpPr/>
          <p:nvPr/>
        </p:nvGrpSpPr>
        <p:grpSpPr>
          <a:xfrm>
            <a:off x="5677786" y="1840907"/>
            <a:ext cx="3238131" cy="2887202"/>
            <a:chOff x="9316322" y="2666962"/>
            <a:chExt cx="3238131" cy="2887202"/>
          </a:xfrm>
        </p:grpSpPr>
        <p:pic>
          <p:nvPicPr>
            <p:cNvPr id="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6322" y="2666962"/>
              <a:ext cx="3204370" cy="24978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9316322" y="5184832"/>
              <a:ext cx="3238131" cy="369332"/>
            </a:xfrm>
            <a:prstGeom prst="rect">
              <a:avLst/>
            </a:prstGeom>
          </p:spPr>
          <p:txBody>
            <a:bodyPr wrap="none">
              <a:spAutoFit/>
            </a:bodyPr>
            <a:lstStyle/>
            <a:p>
              <a:r>
                <a:rPr lang="fr" dirty="0"/>
                <a:t>Source : www.electricitymap.org</a:t>
              </a:r>
              <a:endParaRPr lang="en-US" dirty="0"/>
            </a:p>
          </p:txBody>
        </p:sp>
      </p:grpSp>
      <p:grpSp>
        <p:nvGrpSpPr>
          <p:cNvPr id="2" name="Groupe 1">
            <a:extLst>
              <a:ext uri="{FF2B5EF4-FFF2-40B4-BE49-F238E27FC236}">
                <a16:creationId xmlns:a16="http://schemas.microsoft.com/office/drawing/2014/main" id="{1ECF28D9-43BD-3A4B-BC34-CC23188C6B95}"/>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C79D682-5D15-7175-53BF-4C8E7A76B51B}"/>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232CA7E7-E0A5-D20D-53E4-A4AC788B0BD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3AEEA6D0-A1C1-E501-430B-7C76E8833A9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048592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 d'électricité</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p:cNvGrpSpPr/>
          <p:nvPr/>
        </p:nvGrpSpPr>
        <p:grpSpPr>
          <a:xfrm>
            <a:off x="5050514" y="1627925"/>
            <a:ext cx="3839139" cy="3526166"/>
            <a:chOff x="5050514" y="1627925"/>
            <a:chExt cx="3839139" cy="3526166"/>
          </a:xfrm>
        </p:grpSpPr>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0463" y="1627925"/>
              <a:ext cx="2709190" cy="3295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050514" y="4923259"/>
              <a:ext cx="3839139" cy="230832"/>
            </a:xfrm>
            <a:prstGeom prst="rect">
              <a:avLst/>
            </a:prstGeom>
            <a:noFill/>
          </p:spPr>
          <p:txBody>
            <a:bodyPr wrap="square" rtlCol="0">
              <a:spAutoFit/>
            </a:bodyPr>
            <a:lstStyle/>
            <a:p>
              <a:pPr algn="r"/>
              <a:r>
                <a:rPr lang="fr" sz="900" dirty="0"/>
                <a:t>Source : Convention des Maires - annexe technique au modèle SEAP</a:t>
              </a:r>
            </a:p>
          </p:txBody>
        </p:sp>
      </p:grpSp>
      <p:sp>
        <p:nvSpPr>
          <p:cNvPr id="20" name="Segnaposto contenuto 2">
            <a:extLst>
              <a:ext uri="{FF2B5EF4-FFF2-40B4-BE49-F238E27FC236}">
                <a16:creationId xmlns:a16="http://schemas.microsoft.com/office/drawing/2014/main" id="{86F2EB93-A63A-4210-B86A-E5FCAD7D8D7F}"/>
              </a:ext>
            </a:extLst>
          </p:cNvPr>
          <p:cNvSpPr txBox="1">
            <a:spLocks/>
          </p:cNvSpPr>
          <p:nvPr/>
        </p:nvSpPr>
        <p:spPr>
          <a:xfrm>
            <a:off x="243151" y="1535425"/>
            <a:ext cx="5858074" cy="28222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t>Les facteurs d'émission pour la production d'électricité </a:t>
            </a:r>
            <a:r>
              <a:rPr lang="fr" sz="2000" dirty="0"/>
              <a:t>dépendent du mix énergétique</a:t>
            </a:r>
          </a:p>
          <a:p>
            <a:pPr>
              <a:buFont typeface="Courier New" panose="02070309020205020404" pitchFamily="49" charset="0"/>
              <a:buChar char="o"/>
            </a:pPr>
            <a:r>
              <a:rPr lang="fr" sz="1800" dirty="0"/>
              <a:t>Les facteurs d'émission nationaux fluctuent d'une année à l'autre en raison du mix énergétique utilisé pour la production d'électricité</a:t>
            </a:r>
          </a:p>
          <a:p>
            <a:pPr>
              <a:buFont typeface="Courier New" panose="02070309020205020404" pitchFamily="49" charset="0"/>
              <a:buChar char="o"/>
            </a:pPr>
            <a:r>
              <a:rPr lang="fr" sz="1800" dirty="0"/>
              <a:t>Utiliser un facteur d'émission national qui reflète la moyenne de CO </a:t>
            </a:r>
            <a:r>
              <a:rPr lang="fr" sz="1800" baseline="-25000" dirty="0"/>
              <a:t>2</a:t>
            </a:r>
            <a:r>
              <a:rPr lang="fr" sz="1800" dirty="0"/>
              <a:t> éq. émissions liées à la production nationale d'électricité</a:t>
            </a:r>
          </a:p>
        </p:txBody>
      </p:sp>
      <p:grpSp>
        <p:nvGrpSpPr>
          <p:cNvPr id="4" name="Groupe 3">
            <a:extLst>
              <a:ext uri="{FF2B5EF4-FFF2-40B4-BE49-F238E27FC236}">
                <a16:creationId xmlns:a16="http://schemas.microsoft.com/office/drawing/2014/main" id="{C6DD724F-C20B-E30F-E8EF-812DFF7880D8}"/>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144549E9-722D-5D68-EE26-95928B05594F}"/>
                </a:ext>
              </a:extLst>
            </p:cNvPr>
            <p:cNvPicPr>
              <a:picLocks noChangeAspect="1"/>
            </p:cNvPicPr>
            <p:nvPr/>
          </p:nvPicPr>
          <p:blipFill>
            <a:blip r:embed="rId5"/>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22ECE2A9-447A-F145-6311-DE551386E43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F97FCC92-8154-4007-EABD-66DD7A44FDC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aphicFrame>
        <p:nvGraphicFramePr>
          <p:cNvPr id="12" name="Tableau 11">
            <a:extLst>
              <a:ext uri="{FF2B5EF4-FFF2-40B4-BE49-F238E27FC236}">
                <a16:creationId xmlns:a16="http://schemas.microsoft.com/office/drawing/2014/main" id="{BE809A4E-AE0E-66FA-90A7-6EF0EAA97D5C}"/>
              </a:ext>
            </a:extLst>
          </p:cNvPr>
          <p:cNvGraphicFramePr>
            <a:graphicFrameLocks noGrp="1"/>
          </p:cNvGraphicFramePr>
          <p:nvPr>
            <p:extLst>
              <p:ext uri="{D42A27DB-BD31-4B8C-83A1-F6EECF244321}">
                <p14:modId xmlns:p14="http://schemas.microsoft.com/office/powerpoint/2010/main" val="1249736289"/>
              </p:ext>
            </p:extLst>
          </p:nvPr>
        </p:nvGraphicFramePr>
        <p:xfrm>
          <a:off x="778238" y="4105401"/>
          <a:ext cx="4787900" cy="1379220"/>
        </p:xfrm>
        <a:graphic>
          <a:graphicData uri="http://schemas.openxmlformats.org/drawingml/2006/table">
            <a:tbl>
              <a:tblPr/>
              <a:tblGrid>
                <a:gridCol w="1511300">
                  <a:extLst>
                    <a:ext uri="{9D8B030D-6E8A-4147-A177-3AD203B41FA5}">
                      <a16:colId xmlns:a16="http://schemas.microsoft.com/office/drawing/2014/main" val="2699296183"/>
                    </a:ext>
                  </a:extLst>
                </a:gridCol>
                <a:gridCol w="1651000">
                  <a:extLst>
                    <a:ext uri="{9D8B030D-6E8A-4147-A177-3AD203B41FA5}">
                      <a16:colId xmlns:a16="http://schemas.microsoft.com/office/drawing/2014/main" val="3604156445"/>
                    </a:ext>
                  </a:extLst>
                </a:gridCol>
                <a:gridCol w="1625600">
                  <a:extLst>
                    <a:ext uri="{9D8B030D-6E8A-4147-A177-3AD203B41FA5}">
                      <a16:colId xmlns:a16="http://schemas.microsoft.com/office/drawing/2014/main" val="3844735713"/>
                    </a:ext>
                  </a:extLst>
                </a:gridCol>
              </a:tblGrid>
              <a:tr h="266700">
                <a:tc>
                  <a:txBody>
                    <a:bodyPr/>
                    <a:lstStyle/>
                    <a:p>
                      <a:pPr algn="l" fontAlgn="b"/>
                      <a:r>
                        <a:rPr lang="fr-FR" sz="1600" b="1" i="0" u="none" strike="noStrike">
                          <a:solidFill>
                            <a:srgbClr val="548235"/>
                          </a:solidFill>
                          <a:effectLst/>
                          <a:latin typeface="Calibri" panose="020F0502020204030204" pitchFamily="34" charset="0"/>
                        </a:rPr>
                        <a:t>Electricité Verte</a:t>
                      </a:r>
                    </a:p>
                  </a:txBody>
                  <a:tcPr marL="7620" marR="7620" marT="7620" marB="0" anchor="b">
                    <a:lnL>
                      <a:noFill/>
                    </a:lnL>
                    <a:lnR>
                      <a:noFill/>
                    </a:lnR>
                    <a:lnT>
                      <a:noFill/>
                    </a:lnT>
                    <a:lnB>
                      <a:noFill/>
                    </a:lnB>
                  </a:tcPr>
                </a:tc>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89710323"/>
                  </a:ext>
                </a:extLst>
              </a:tr>
              <a:tr h="18288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8237965"/>
                  </a:ext>
                </a:extLst>
              </a:tr>
              <a:tr h="381000">
                <a:tc>
                  <a:txBody>
                    <a:bodyPr/>
                    <a:lstStyle/>
                    <a:p>
                      <a:pPr algn="ctr" fontAlgn="ctr"/>
                      <a:r>
                        <a:rPr lang="fr-FR" sz="1100" b="1" i="0" u="none" strike="noStrike">
                          <a:solidFill>
                            <a:srgbClr val="000000"/>
                          </a:solidFill>
                          <a:effectLst/>
                          <a:latin typeface="Calibri" panose="020F0502020204030204" pitchFamily="34" charset="0"/>
                        </a:rPr>
                        <a:t>Source d'électricité</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fr-FR" sz="1100" b="1" i="0" u="none" strike="noStrike">
                          <a:solidFill>
                            <a:srgbClr val="000000"/>
                          </a:solidFill>
                          <a:effectLst/>
                          <a:latin typeface="Calibri" panose="020F0502020204030204" pitchFamily="34" charset="0"/>
                        </a:rPr>
                        <a:t>facteur d'émission standard (tCO</a:t>
                      </a:r>
                      <a:r>
                        <a:rPr lang="fr-FR" sz="1100" b="1" i="0" u="none" strike="noStrike" baseline="-25000">
                          <a:solidFill>
                            <a:srgbClr val="000000"/>
                          </a:solidFill>
                          <a:effectLst/>
                          <a:latin typeface="Calibri" panose="020F0502020204030204" pitchFamily="34" charset="0"/>
                        </a:rPr>
                        <a:t>2</a:t>
                      </a:r>
                      <a:r>
                        <a:rPr lang="fr-FR" sz="1100" b="1" i="0" u="none" strike="noStrike">
                          <a:solidFill>
                            <a:srgbClr val="000000"/>
                          </a:solidFill>
                          <a:effectLst/>
                          <a:latin typeface="Calibri" panose="020F0502020204030204" pitchFamily="34" charset="0"/>
                        </a:rPr>
                        <a:t>/Mwhe)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fr-FR" sz="1100" b="1" i="0" u="none" strike="noStrike">
                          <a:solidFill>
                            <a:srgbClr val="000000"/>
                          </a:solidFill>
                          <a:effectLst/>
                          <a:latin typeface="Calibri" panose="020F0502020204030204" pitchFamily="34" charset="0"/>
                        </a:rPr>
                        <a:t>facteur d'émission LCA</a:t>
                      </a:r>
                      <a:br>
                        <a:rPr lang="fr-FR" sz="1100" b="1" i="0" u="none" strike="noStrike">
                          <a:solidFill>
                            <a:srgbClr val="000000"/>
                          </a:solidFill>
                          <a:effectLst/>
                          <a:latin typeface="Calibri" panose="020F0502020204030204" pitchFamily="34" charset="0"/>
                        </a:rPr>
                      </a:br>
                      <a:r>
                        <a:rPr lang="fr-FR" sz="1100" b="1" i="0" u="none" strike="noStrike">
                          <a:solidFill>
                            <a:srgbClr val="000000"/>
                          </a:solidFill>
                          <a:effectLst/>
                          <a:latin typeface="Calibri" panose="020F0502020204030204" pitchFamily="34" charset="0"/>
                        </a:rPr>
                        <a:t>(tCO</a:t>
                      </a:r>
                      <a:r>
                        <a:rPr lang="fr-FR" sz="1100" b="1" i="0" u="none" strike="noStrike" baseline="-25000">
                          <a:solidFill>
                            <a:srgbClr val="000000"/>
                          </a:solidFill>
                          <a:effectLst/>
                          <a:latin typeface="Calibri" panose="020F0502020204030204" pitchFamily="34" charset="0"/>
                        </a:rPr>
                        <a:t>2-</a:t>
                      </a:r>
                      <a:r>
                        <a:rPr lang="fr-FR" sz="1100" b="1" i="0" u="none" strike="noStrike">
                          <a:solidFill>
                            <a:srgbClr val="000000"/>
                          </a:solidFill>
                          <a:effectLst/>
                          <a:latin typeface="Calibri" panose="020F0502020204030204" pitchFamily="34" charset="0"/>
                        </a:rPr>
                        <a:t>eq/Mwhe)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743444433"/>
                  </a:ext>
                </a:extLst>
              </a:tr>
              <a:tr h="182880">
                <a:tc>
                  <a:txBody>
                    <a:bodyPr/>
                    <a:lstStyle/>
                    <a:p>
                      <a:pPr algn="ctr" fontAlgn="ctr"/>
                      <a:r>
                        <a:rPr lang="fr-FR" sz="1100" b="0" i="0" u="none" strike="noStrike">
                          <a:solidFill>
                            <a:srgbClr val="000000"/>
                          </a:solidFill>
                          <a:effectLst/>
                          <a:latin typeface="Calibri" panose="020F0502020204030204" pitchFamily="34" charset="0"/>
                        </a:rPr>
                        <a:t>Système solaire PV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0,020-0,050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093682"/>
                  </a:ext>
                </a:extLst>
              </a:tr>
              <a:tr h="182880">
                <a:tc>
                  <a:txBody>
                    <a:bodyPr/>
                    <a:lstStyle/>
                    <a:p>
                      <a:pPr algn="ctr" fontAlgn="ctr"/>
                      <a:r>
                        <a:rPr lang="fr-FR" sz="1100" b="0" i="0" u="none" strike="noStrike">
                          <a:solidFill>
                            <a:srgbClr val="000000"/>
                          </a:solidFill>
                          <a:effectLst/>
                          <a:latin typeface="Calibri" panose="020F0502020204030204" pitchFamily="34" charset="0"/>
                        </a:rPr>
                        <a:t>Eolien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0,007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39976"/>
                  </a:ext>
                </a:extLst>
              </a:tr>
              <a:tr h="182880">
                <a:tc>
                  <a:txBody>
                    <a:bodyPr/>
                    <a:lstStyle/>
                    <a:p>
                      <a:pPr algn="ctr" fontAlgn="ctr"/>
                      <a:r>
                        <a:rPr lang="fr-FR" sz="1100" b="0" i="0" u="none" strike="noStrike">
                          <a:solidFill>
                            <a:srgbClr val="000000"/>
                          </a:solidFill>
                          <a:effectLst/>
                          <a:latin typeface="Calibri" panose="020F0502020204030204" pitchFamily="34" charset="0"/>
                        </a:rPr>
                        <a:t>Hydraulique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100" b="0" i="0" u="none" strike="noStrike" dirty="0">
                          <a:solidFill>
                            <a:srgbClr val="000000"/>
                          </a:solidFill>
                          <a:effectLst/>
                          <a:latin typeface="Calibri" panose="020F0502020204030204" pitchFamily="34" charset="0"/>
                        </a:rPr>
                        <a:t>0,024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8245090"/>
                  </a:ext>
                </a:extLst>
              </a:tr>
            </a:tbl>
          </a:graphicData>
        </a:graphic>
      </p:graphicFrame>
    </p:spTree>
    <p:extLst>
      <p:ext uri="{BB962C8B-B14F-4D97-AF65-F5344CB8AC3E}">
        <p14:creationId xmlns:p14="http://schemas.microsoft.com/office/powerpoint/2010/main" val="3826586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18</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Facteurs d'émission de chaleur/froid</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259834" y="5839858"/>
            <a:ext cx="3839139" cy="215444"/>
          </a:xfrm>
          <a:prstGeom prst="rect">
            <a:avLst/>
          </a:prstGeom>
          <a:noFill/>
        </p:spPr>
        <p:txBody>
          <a:bodyPr wrap="square" rtlCol="0">
            <a:spAutoFit/>
          </a:bodyPr>
          <a:lstStyle/>
          <a:p>
            <a:pPr algn="r"/>
            <a:r>
              <a:rPr lang="fr" sz="800" dirty="0"/>
              <a:t>Source : Convention des Maires - annexe technique au modèle SEAP</a:t>
            </a:r>
          </a:p>
        </p:txBody>
      </p:sp>
      <p:sp>
        <p:nvSpPr>
          <p:cNvPr id="20" name="Segnaposto contenuto 2">
            <a:extLst>
              <a:ext uri="{FF2B5EF4-FFF2-40B4-BE49-F238E27FC236}">
                <a16:creationId xmlns:a16="http://schemas.microsoft.com/office/drawing/2014/main" id="{86F2EB93-A63A-4210-B86A-E5FCAD7D8D7F}"/>
              </a:ext>
            </a:extLst>
          </p:cNvPr>
          <p:cNvSpPr txBox="1">
            <a:spLocks/>
          </p:cNvSpPr>
          <p:nvPr/>
        </p:nvSpPr>
        <p:spPr>
          <a:xfrm>
            <a:off x="243150" y="1365302"/>
            <a:ext cx="8855823" cy="39950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t>Les facteurs d'émission pour le chauffage ou le froid urbain </a:t>
            </a:r>
            <a:r>
              <a:rPr lang="fr" sz="1800" dirty="0"/>
              <a:t>vendu /distribué en tant que marchandise aux utilisateurs finaux au sein de l'autorité locale sont calculés comme suit</a:t>
            </a:r>
          </a:p>
          <a:p>
            <a:pPr>
              <a:buFont typeface="Courier New" panose="02070309020205020404" pitchFamily="49" charset="0"/>
              <a:buChar char="o"/>
            </a:pPr>
            <a:r>
              <a:rPr lang="fr" sz="1400" dirty="0"/>
              <a:t>Si une partie du chauffage/froid urbain produit dans la collectivité locale est exportée, la part correspondante des émissions de CO </a:t>
            </a:r>
            <a:r>
              <a:rPr lang="fr" sz="1400" baseline="-25000" dirty="0"/>
              <a:t>2 </a:t>
            </a:r>
            <a:r>
              <a:rPr lang="fr" sz="1400" dirty="0"/>
              <a:t>est déduite du calcul</a:t>
            </a:r>
            <a:endParaRPr lang="en-US" sz="1400" dirty="0"/>
          </a:p>
          <a:p>
            <a:pPr>
              <a:buFont typeface="Courier New" panose="02070309020205020404" pitchFamily="49" charset="0"/>
              <a:buChar char="o"/>
            </a:pPr>
            <a:r>
              <a:rPr lang="fr" sz="1400" dirty="0"/>
              <a:t>Si le chauffage/froid urbain est importé d'une centrale située en dehors de la collectivité, alors la part des émissions de CO </a:t>
            </a:r>
            <a:r>
              <a:rPr lang="fr" sz="1400" baseline="-25000" dirty="0"/>
              <a:t>2 </a:t>
            </a:r>
            <a:r>
              <a:rPr lang="fr" sz="1400" dirty="0"/>
              <a:t>de cette centrale qui correspond à la consommation sur le territoire de la collectivité est prise en compte dans le calcul</a:t>
            </a:r>
          </a:p>
          <a:p>
            <a:pPr>
              <a:buFont typeface="Courier New" panose="02070309020205020404" pitchFamily="49" charset="0"/>
              <a:buChar char="o"/>
            </a:pPr>
            <a:r>
              <a:rPr lang="fr" sz="1400" u="sng" dirty="0"/>
              <a:t>Exemple</a:t>
            </a:r>
            <a:r>
              <a:rPr lang="fr" sz="1400" dirty="0"/>
              <a:t> pour la chaleur; pareil pour le froid</a:t>
            </a:r>
            <a:endParaRPr lang="en-US" sz="1400" dirty="0"/>
          </a:p>
        </p:txBody>
      </p:sp>
      <p:pic>
        <p:nvPicPr>
          <p:cNvPr id="2" name="Picture 1"/>
          <p:cNvPicPr>
            <a:picLocks noChangeAspect="1"/>
          </p:cNvPicPr>
          <p:nvPr/>
        </p:nvPicPr>
        <p:blipFill>
          <a:blip r:embed="rId4">
            <a:clrChange>
              <a:clrFrom>
                <a:srgbClr val="FFFFFF"/>
              </a:clrFrom>
              <a:clrTo>
                <a:srgbClr val="FFFFFF">
                  <a:alpha val="0"/>
                </a:srgbClr>
              </a:clrTo>
            </a:clrChange>
          </a:blip>
          <a:stretch>
            <a:fillRect/>
          </a:stretch>
        </p:blipFill>
        <p:spPr>
          <a:xfrm>
            <a:off x="455101" y="3572157"/>
            <a:ext cx="5221438" cy="499708"/>
          </a:xfrm>
          <a:prstGeom prst="rect">
            <a:avLst/>
          </a:prstGeom>
        </p:spPr>
      </p:pic>
      <p:pic>
        <p:nvPicPr>
          <p:cNvPr id="3" name="Picture 2"/>
          <p:cNvPicPr>
            <a:picLocks noChangeAspect="1"/>
          </p:cNvPicPr>
          <p:nvPr/>
        </p:nvPicPr>
        <p:blipFill>
          <a:blip r:embed="rId5">
            <a:clrChange>
              <a:clrFrom>
                <a:srgbClr val="FFFFFF"/>
              </a:clrFrom>
              <a:clrTo>
                <a:srgbClr val="FFFFFF">
                  <a:alpha val="0"/>
                </a:srgbClr>
              </a:clrTo>
            </a:clrChange>
          </a:blip>
          <a:stretch>
            <a:fillRect/>
          </a:stretch>
        </p:blipFill>
        <p:spPr>
          <a:xfrm>
            <a:off x="570464" y="4071865"/>
            <a:ext cx="7538366" cy="1767993"/>
          </a:xfrm>
          <a:prstGeom prst="rect">
            <a:avLst/>
          </a:prstGeom>
        </p:spPr>
      </p:pic>
      <p:grpSp>
        <p:nvGrpSpPr>
          <p:cNvPr id="4" name="Groupe 3">
            <a:extLst>
              <a:ext uri="{FF2B5EF4-FFF2-40B4-BE49-F238E27FC236}">
                <a16:creationId xmlns:a16="http://schemas.microsoft.com/office/drawing/2014/main" id="{13991416-D1B3-D4CA-969B-DA06D75F1BE4}"/>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4C7EBD47-9B1C-BB53-2306-701A599A6C29}"/>
                </a:ext>
              </a:extLst>
            </p:cNvPr>
            <p:cNvPicPr>
              <a:picLocks noChangeAspect="1"/>
            </p:cNvPicPr>
            <p:nvPr/>
          </p:nvPicPr>
          <p:blipFill>
            <a:blip r:embed="rId6"/>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AC109A86-F259-BFCB-51A8-66D390D7E2F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84488195-2DBB-4937-5903-B9CDB42DEBA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79166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55350"/>
            <a:ext cx="8900850" cy="4505491"/>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solidFill>
                  <a:schemeClr val="tx1">
                    <a:lumMod val="50000"/>
                    <a:lumOff val="50000"/>
                  </a:schemeClr>
                </a:solidFill>
              </a:rPr>
              <a:t>Les étapes de calcul pour </a:t>
            </a:r>
            <a:r>
              <a:rPr lang="fr" sz="1800" b="1" u="sng" dirty="0">
                <a:solidFill>
                  <a:schemeClr val="tx1">
                    <a:lumMod val="50000"/>
                    <a:lumOff val="50000"/>
                  </a:schemeClr>
                </a:solidFill>
              </a:rPr>
              <a:t>les nouveaux bâtiments (de conception) </a:t>
            </a:r>
            <a:r>
              <a:rPr lang="fr" sz="1800" b="1" dirty="0">
                <a:solidFill>
                  <a:schemeClr val="tx1">
                    <a:lumMod val="50000"/>
                    <a:lumOff val="50000"/>
                  </a:schemeClr>
                </a:solidFill>
              </a:rPr>
              <a:t>sont les suivantes :</a:t>
            </a:r>
            <a:r>
              <a:rPr lang="fr" sz="1800" dirty="0"/>
              <a:t> </a:t>
            </a:r>
            <a:endParaRPr lang="it-IT" sz="1800" dirty="0"/>
          </a:p>
          <a:p>
            <a:pPr marL="457200" indent="-457200">
              <a:spcBef>
                <a:spcPts val="0"/>
              </a:spcBef>
              <a:buFont typeface="+mj-lt"/>
              <a:buAutoNum type="arabicPeriod"/>
            </a:pPr>
            <a:r>
              <a:rPr lang="fr" sz="1800" dirty="0">
                <a:solidFill>
                  <a:prstClr val="black"/>
                </a:solidFill>
              </a:rPr>
              <a:t>Calculer la surface </a:t>
            </a:r>
            <a:r>
              <a:rPr lang="fr" sz="1800" b="1" dirty="0">
                <a:solidFill>
                  <a:prstClr val="black"/>
                </a:solidFill>
              </a:rPr>
              <a:t>de plancher intérieure </a:t>
            </a:r>
            <a:r>
              <a:rPr lang="fr" sz="1800" dirty="0">
                <a:solidFill>
                  <a:prstClr val="black"/>
                </a:solidFill>
              </a:rPr>
              <a:t>du bâtiment , [m </a:t>
            </a:r>
            <a:r>
              <a:rPr lang="fr" sz="1800" baseline="30000" dirty="0">
                <a:solidFill>
                  <a:prstClr val="black"/>
                </a:solidFill>
              </a:rPr>
              <a:t>2 </a:t>
            </a:r>
            <a:r>
              <a:rPr lang="fr" sz="1800" dirty="0">
                <a:solidFill>
                  <a:prstClr val="black"/>
                </a:solidFill>
              </a:rPr>
              <a:t>]</a:t>
            </a:r>
            <a:endParaRPr lang="en-US" sz="1800" dirty="0">
              <a:solidFill>
                <a:prstClr val="black"/>
              </a:solidFill>
            </a:endParaRPr>
          </a:p>
          <a:p>
            <a:pPr marL="457200" lvl="0" indent="-457200">
              <a:spcBef>
                <a:spcPts val="0"/>
              </a:spcBef>
              <a:buFont typeface="+mj-lt"/>
              <a:buAutoNum type="arabicPeriod"/>
            </a:pPr>
            <a:r>
              <a:rPr lang="fr" sz="1800" dirty="0"/>
              <a:t>Calculer la quantité annuelle de chaque </a:t>
            </a:r>
            <a:r>
              <a:rPr lang="fr" sz="1800" b="1" dirty="0"/>
              <a:t>carburant </a:t>
            </a:r>
            <a:r>
              <a:rPr lang="fr" sz="1800" dirty="0"/>
              <a:t>(par exemple litres de pétrole, mètres cubes de gaz naturel ) </a:t>
            </a:r>
            <a:r>
              <a:rPr lang="fr" sz="1800" b="1" dirty="0"/>
              <a:t>livré</a:t>
            </a:r>
            <a:r>
              <a:rPr lang="fr" sz="1800" dirty="0"/>
              <a:t> au bâtiment pour ses </a:t>
            </a:r>
            <a:r>
              <a:rPr lang="fr" sz="1800" b="1" dirty="0"/>
              <a:t>services techniques</a:t>
            </a:r>
            <a:r>
              <a:rPr lang="fr" sz="1800" dirty="0"/>
              <a:t> ou utilisé par la cogénération, le cas échéant, au cours d'une </a:t>
            </a:r>
            <a:r>
              <a:rPr lang="fr" sz="1800" b="1" dirty="0"/>
              <a:t>année typique </a:t>
            </a:r>
            <a:r>
              <a:rPr lang="fr" sz="1800" dirty="0"/>
              <a:t>, selon les normes CEN qui prennent en charge l'EPBD. </a:t>
            </a:r>
            <a:r>
              <a:rPr lang="fr" sz="1800" i="1" dirty="0"/>
              <a:t>Voir aussi </a:t>
            </a:r>
            <a:r>
              <a:rPr lang="fr" sz="1800" b="1" i="1" dirty="0"/>
              <a:t>B.1.2</a:t>
            </a:r>
          </a:p>
          <a:p>
            <a:pPr marL="795338" lvl="0" indent="-333375">
              <a:spcBef>
                <a:spcPts val="0"/>
              </a:spcBef>
              <a:buFont typeface="Courier New" panose="02070309020205020404" pitchFamily="49" charset="0"/>
              <a:buChar char="o"/>
            </a:pPr>
            <a:r>
              <a:rPr lang="fr" sz="1800" dirty="0"/>
              <a:t>Les combustibles peuvent être utilisés pour la combustion (par exemple, utiliser du mazout ou du gaz naturel pour le chauffage des locaux) ou la cogénération pour générer de la chaleur utile (et de l'électricité, voir ci-dessous)</a:t>
            </a:r>
          </a:p>
          <a:p>
            <a:pPr marL="0" lvl="0" indent="0">
              <a:spcBef>
                <a:spcPts val="0"/>
              </a:spcBef>
              <a:buNone/>
            </a:pPr>
            <a:r>
              <a:rPr lang="fr" sz="1800" dirty="0" smtClean="0"/>
              <a:t>3.       Utiliser </a:t>
            </a:r>
            <a:r>
              <a:rPr lang="fr" sz="1800" dirty="0"/>
              <a:t>l' ACV CO </a:t>
            </a:r>
            <a:r>
              <a:rPr lang="fr" sz="1800" baseline="-25000" dirty="0"/>
              <a:t>2</a:t>
            </a:r>
            <a:r>
              <a:rPr lang="fr" sz="1800" dirty="0"/>
              <a:t> éq. facteurs d'émission pour chaque combustible afin de convertir les unités d'énergie en éq </a:t>
            </a:r>
            <a:r>
              <a:rPr lang="fr" sz="1800" b="1" dirty="0"/>
              <a:t>. CO </a:t>
            </a:r>
            <a:r>
              <a:rPr lang="fr" sz="1800" b="1" baseline="-25000" dirty="0"/>
              <a:t>2 </a:t>
            </a:r>
            <a:r>
              <a:rPr lang="fr" sz="1800" b="1" dirty="0"/>
              <a:t>. masse </a:t>
            </a:r>
            <a:r>
              <a:rPr lang="fr" sz="1800" dirty="0">
                <a:solidFill>
                  <a:prstClr val="black"/>
                </a:solidFill>
              </a:rPr>
              <a:t>, [kg CO </a:t>
            </a:r>
            <a:r>
              <a:rPr lang="fr" sz="1800" baseline="-25000" dirty="0">
                <a:solidFill>
                  <a:prstClr val="black"/>
                </a:solidFill>
              </a:rPr>
              <a:t>2 </a:t>
            </a:r>
            <a:r>
              <a:rPr lang="fr" sz="1800" dirty="0">
                <a:solidFill>
                  <a:prstClr val="black"/>
                </a:solidFill>
              </a:rPr>
              <a:t>eq .]</a:t>
            </a:r>
            <a:endParaRPr lang="en-US" sz="1800" dirty="0"/>
          </a:p>
          <a:p>
            <a:pPr marL="0" lvl="0" indent="0">
              <a:spcBef>
                <a:spcPts val="0"/>
              </a:spcBef>
              <a:buNone/>
            </a:pPr>
            <a:r>
              <a:rPr lang="fr" sz="1800" b="1" dirty="0" smtClean="0">
                <a:solidFill>
                  <a:prstClr val="black"/>
                </a:solidFill>
              </a:rPr>
              <a:t>4.        intensité </a:t>
            </a:r>
            <a:r>
              <a:rPr lang="fr" sz="1800" dirty="0">
                <a:solidFill>
                  <a:prstClr val="black"/>
                </a:solidFill>
              </a:rPr>
              <a:t>totale des GES pour tous les combustibles, [kg CO </a:t>
            </a:r>
            <a:r>
              <a:rPr lang="fr" sz="1800" baseline="-25000" dirty="0">
                <a:solidFill>
                  <a:prstClr val="black"/>
                </a:solidFill>
              </a:rPr>
              <a:t>2 </a:t>
            </a:r>
            <a:r>
              <a:rPr lang="fr" sz="1800" dirty="0">
                <a:solidFill>
                  <a:prstClr val="black"/>
                </a:solidFill>
              </a:rPr>
              <a:t>eq./ m </a:t>
            </a:r>
            <a:r>
              <a:rPr lang="fr" sz="1800" baseline="30000" dirty="0">
                <a:solidFill>
                  <a:prstClr val="black"/>
                </a:solidFill>
              </a:rPr>
              <a:t>2 </a:t>
            </a:r>
            <a:r>
              <a:rPr lang="fr" sz="1800" dirty="0">
                <a:solidFill>
                  <a:prstClr val="black"/>
                </a:solidFill>
              </a:rPr>
              <a:t>/ an ]</a:t>
            </a:r>
            <a:endParaRPr lang="en-US" sz="1800" u="sng" dirty="0">
              <a:solidFill>
                <a:prstClr val="black"/>
              </a:solidFill>
            </a:endParaRPr>
          </a:p>
          <a:p>
            <a:pPr marL="457200" lvl="0" indent="-457200">
              <a:spcBef>
                <a:spcPts val="0"/>
              </a:spcBef>
              <a:buFont typeface="+mj-lt"/>
              <a:buAutoNum type="arabicPeriod" startAt="2"/>
            </a:pPr>
            <a:endParaRPr lang="en-US" sz="1600" i="1" dirty="0">
              <a:solidFill>
                <a:srgbClr val="00B050"/>
              </a:solidFill>
            </a:endParaRPr>
          </a:p>
          <a:p>
            <a:pPr marL="457200" lvl="0" indent="-457200">
              <a:buFont typeface="+mj-lt"/>
              <a:buAutoNum type="arabicPeriod" startAt="2"/>
            </a:pPr>
            <a:endParaRPr lang="en-US" sz="16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10350"/>
            <a:ext cx="2133600" cy="247650"/>
          </a:xfrm>
        </p:spPr>
        <p:txBody>
          <a:bodyPr/>
          <a:lstStyle/>
          <a:p>
            <a:fld id="{243FB592-B9A9-49AA-A86F-4031F7B97808}" type="slidenum">
              <a:rPr lang="en-US" smtClean="0"/>
              <a:t>19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DE CONCEPTION </a:t>
            </a:r>
            <a:r>
              <a:rPr lang="fr" b="1" dirty="0">
                <a:latin typeface="Calibri" panose="020F0502020204030204" pitchFamily="34" charset="0"/>
                <a:cs typeface="Calibri" panose="020F0502020204030204" pitchFamily="34" charset="0"/>
              </a:rPr>
              <a:t>( </a:t>
            </a:r>
            <a:r>
              <a:rPr lang="fr" b="1" u="sng" dirty="0">
                <a:latin typeface="Calibri" panose="020F0502020204030204" pitchFamily="34" charset="0"/>
                <a:cs typeface="Calibri" panose="020F0502020204030204" pitchFamily="34" charset="0"/>
              </a:rPr>
              <a:t>Carburants </a:t>
            </a:r>
            <a:r>
              <a:rPr lang="fr" b="1" dirty="0">
                <a:latin typeface="Calibri" panose="020F0502020204030204" pitchFamily="34" charset="0"/>
                <a:cs typeface="Calibri" panose="020F0502020204030204" pitchFamily="34" charset="0"/>
              </a:rPr>
              <a:t>)</a:t>
            </a:r>
            <a:endParaRPr lang="it-IT"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5841263" y="4514570"/>
            <a:ext cx="3059587" cy="1336522"/>
            <a:chOff x="5590488" y="5142911"/>
            <a:chExt cx="3059587" cy="1336522"/>
          </a:xfrm>
        </p:grpSpPr>
        <p:pic>
          <p:nvPicPr>
            <p:cNvPr id="22"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48466" y="5142911"/>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5590488" y="5448390"/>
              <a:ext cx="2200411"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Combustibles</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mc:AlternateContent xmlns:mc="http://schemas.openxmlformats.org/markup-compatibility/2006" xmlns:a14="http://schemas.microsoft.com/office/drawing/2010/main">
        <mc:Choice Requires="a14">
          <p:sp>
            <p:nvSpPr>
              <p:cNvPr id="10" name="Rectangle 9"/>
              <p:cNvSpPr/>
              <p:nvPr/>
            </p:nvSpPr>
            <p:spPr>
              <a:xfrm>
                <a:off x="1270427" y="4959244"/>
                <a:ext cx="3536096" cy="447174"/>
              </a:xfrm>
              <a:prstGeom prst="rect">
                <a:avLst/>
              </a:prstGeom>
            </p:spPr>
            <p:txBody>
              <a:bodyPr wrap="none">
                <a:spAutoFit/>
              </a:bodyPr>
              <a:lstStyle/>
              <a:p>
                <a:r>
                  <a:rPr lang="fr" sz="2000" dirty="0"/>
                  <a:t>E </a:t>
                </a:r>
                <a:r>
                  <a:rPr lang="fr" sz="2000" baseline="-25000" dirty="0" err="1"/>
                  <a:t>carburants </a:t>
                </a:r>
                <a:r>
                  <a:rPr lang="fr" sz="2000" dirty="0"/>
                  <a:t>=</a:t>
                </a:r>
                <a14:m>
                  <m:oMath xmlns:m="http://schemas.openxmlformats.org/officeDocument/2006/math">
                    <m:nary>
                      <m:naryPr>
                        <m:chr m:val="∑"/>
                        <m:ctrlPr>
                          <a:rPr lang="en-US" sz="2000" i="1">
                            <a:latin typeface="Cambria Math" panose="02040503050406030204" pitchFamily="18" charset="0"/>
                          </a:rPr>
                        </m:ctrlPr>
                      </m:naryPr>
                      <m:sub>
                        <m:r>
                          <m:rPr>
                            <m:brk m:alnAt="23"/>
                          </m:rPr>
                          <a:rPr lang="en-US" sz="2000" i="1">
                            <a:latin typeface="Cambria Math" panose="02040503050406030204" pitchFamily="18" charset="0"/>
                          </a:rPr>
                          <m:t>1</m:t>
                        </m:r>
                      </m:sub>
                      <m:sup>
                        <m:r>
                          <a:rPr lang="en-US" sz="2000" i="1">
                            <a:latin typeface="Cambria Math" panose="02040503050406030204" pitchFamily="18" charset="0"/>
                          </a:rPr>
                          <m:t>𝑖</m:t>
                        </m:r>
                      </m:sup>
                      <m:e>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𝑄</m:t>
                                </m:r>
                              </m:e>
                              <m:sub>
                                <m:r>
                                  <a:rPr lang="en-US" sz="2000" i="1">
                                    <a:latin typeface="Cambria Math" panose="02040503050406030204" pitchFamily="18" charset="0"/>
                                  </a:rPr>
                                  <m:t>𝑓𝑢𝑒𝑙</m:t>
                                </m:r>
                                <m:r>
                                  <a:rPr lang="en-US" sz="2000" i="1">
                                    <a:latin typeface="Cambria Math" panose="02040503050406030204" pitchFamily="18" charset="0"/>
                                  </a:rPr>
                                  <m:t>,</m:t>
                                </m:r>
                                <m:r>
                                  <a:rPr lang="en-US" sz="2000" i="1">
                                    <a:latin typeface="Cambria Math" panose="02040503050406030204" pitchFamily="18" charset="0"/>
                                  </a:rPr>
                                  <m:t>𝑖</m:t>
                                </m:r>
                                <m:r>
                                  <a:rPr lang="en-US" sz="2000" i="1">
                                    <a:latin typeface="Cambria Math" panose="02040503050406030204" pitchFamily="18" charset="0"/>
                                  </a:rPr>
                                  <m:t> </m:t>
                                </m:r>
                              </m:sub>
                            </m:sSub>
                            <m:sSub>
                              <m:sSubPr>
                                <m:ctrlPr>
                                  <a:rPr lang="en-US" sz="2000" i="1">
                                    <a:latin typeface="Cambria Math" panose="02040503050406030204" pitchFamily="18" charset="0"/>
                                  </a:rPr>
                                </m:ctrlPr>
                              </m:sSubPr>
                              <m:e>
                                <m:r>
                                  <a:rPr lang="en-US" sz="2000" i="1">
                                    <a:latin typeface="Cambria Math" panose="02040503050406030204" pitchFamily="18" charset="0"/>
                                    <a:sym typeface="Wingdings"/>
                                  </a:rPr>
                                  <m:t> </m:t>
                                </m:r>
                                <m:r>
                                  <a:rPr lang="en-US" sz="2000" i="1">
                                    <a:latin typeface="Cambria Math" panose="02040503050406030204" pitchFamily="18" charset="0"/>
                                  </a:rPr>
                                  <m:t>𝐿𝐻𝑉</m:t>
                                </m:r>
                              </m:e>
                              <m:sub>
                                <m:r>
                                  <a:rPr lang="en-US" sz="2000" i="1">
                                    <a:latin typeface="Cambria Math" panose="02040503050406030204" pitchFamily="18" charset="0"/>
                                  </a:rPr>
                                  <m:t>𝑖</m:t>
                                </m:r>
                              </m:sub>
                            </m:sSub>
                            <m:r>
                              <a:rPr lang="en-US" sz="2000" i="1">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sym typeface="Wingdings"/>
                                  </a:rPr>
                                  <m:t> </m:t>
                                </m:r>
                                <m:r>
                                  <a:rPr lang="en-US" sz="2000" i="1">
                                    <a:latin typeface="Cambria Math" panose="02040503050406030204" pitchFamily="18" charset="0"/>
                                  </a:rPr>
                                  <m:t>𝑘</m:t>
                                </m:r>
                              </m:e>
                              <m:sub>
                                <m:r>
                                  <a:rPr lang="en-US" sz="2000" i="1">
                                    <a:latin typeface="Cambria Math" panose="02040503050406030204" pitchFamily="18" charset="0"/>
                                  </a:rPr>
                                  <m:t>𝑒𝑚</m:t>
                                </m:r>
                                <m:r>
                                  <a:rPr lang="en-US" sz="2000" i="1">
                                    <a:latin typeface="Cambria Math" panose="02040503050406030204" pitchFamily="18" charset="0"/>
                                  </a:rPr>
                                  <m:t>,</m:t>
                                </m:r>
                                <m:r>
                                  <a:rPr lang="en-US" sz="2000" i="1">
                                    <a:latin typeface="Cambria Math" panose="02040503050406030204" pitchFamily="18" charset="0"/>
                                  </a:rPr>
                                  <m:t>𝑖</m:t>
                                </m:r>
                              </m:sub>
                            </m:sSub>
                          </m:e>
                        </m:d>
                      </m:e>
                    </m:nary>
                  </m:oMath>
                </a14:m>
                <a:endParaRPr lang="en-GB" sz="2000" dirty="0"/>
              </a:p>
            </p:txBody>
          </p:sp>
        </mc:Choice>
        <mc:Fallback xmlns="">
          <p:sp>
            <p:nvSpPr>
              <p:cNvPr id="10" name="Rectangle 9"/>
              <p:cNvSpPr>
                <a:spLocks noRot="1" noChangeAspect="1" noMove="1" noResize="1" noEditPoints="1" noAdjustHandles="1" noChangeArrowheads="1" noChangeShapeType="1" noTextEdit="1"/>
              </p:cNvSpPr>
              <p:nvPr/>
            </p:nvSpPr>
            <p:spPr>
              <a:xfrm>
                <a:off x="1270427" y="4959244"/>
                <a:ext cx="3536096" cy="447174"/>
              </a:xfrm>
              <a:prstGeom prst="rect">
                <a:avLst/>
              </a:prstGeom>
              <a:blipFill>
                <a:blip r:embed="rId5"/>
                <a:stretch>
                  <a:fillRect l="-1724" t="-105479" r="-7241" b="-160274"/>
                </a:stretch>
              </a:blipFill>
            </p:spPr>
            <p:txBody>
              <a:bodyPr/>
              <a:lstStyle/>
              <a:p>
                <a:r>
                  <a:rPr lang="fr-FR">
                    <a:noFill/>
                  </a:rPr>
                  <a:t> </a:t>
                </a:r>
              </a:p>
            </p:txBody>
          </p:sp>
        </mc:Fallback>
      </mc:AlternateContent>
      <p:grpSp>
        <p:nvGrpSpPr>
          <p:cNvPr id="3" name="Groupe 2">
            <a:extLst>
              <a:ext uri="{FF2B5EF4-FFF2-40B4-BE49-F238E27FC236}">
                <a16:creationId xmlns:a16="http://schemas.microsoft.com/office/drawing/2014/main" id="{5A4B89B4-DFFA-1023-B61F-51F19C69D7B5}"/>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762196B4-1B15-90EC-7CBD-6A3D9867E677}"/>
                </a:ext>
              </a:extLst>
            </p:cNvPr>
            <p:cNvPicPr>
              <a:picLocks noChangeAspect="1"/>
            </p:cNvPicPr>
            <p:nvPr/>
          </p:nvPicPr>
          <p:blipFill>
            <a:blip r:embed="rId6"/>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6A2B2213-4A83-987D-0402-B2429DD47F3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AA6EA28A-A601-868E-FE43-56236E94691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264365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17826561"/>
              </p:ext>
            </p:extLst>
          </p:nvPr>
        </p:nvGraphicFramePr>
        <p:xfrm>
          <a:off x="517452" y="1552747"/>
          <a:ext cx="8169348" cy="11379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fr" sz="2000" dirty="0"/>
                        <a:t>C.1.2 – ÉMISSIONS DE GES EN FONCTIONNEMENT</a:t>
                      </a:r>
                      <a:endParaRPr lang="en-US" sz="2000" dirty="0">
                        <a:solidFill>
                          <a:schemeClr val="bg1"/>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fr" sz="1800" dirty="0"/>
                        <a:t>THÈME</a:t>
                      </a:r>
                      <a:endParaRPr lang="en-US" sz="1800" b="1" dirty="0"/>
                    </a:p>
                  </a:txBody>
                  <a:tcPr/>
                </a:tc>
                <a:tc>
                  <a:txBody>
                    <a:bodyPr/>
                    <a:lstStyle/>
                    <a:p>
                      <a:pPr algn="ctr"/>
                      <a:r>
                        <a:rPr lang="fr" sz="1800" dirty="0"/>
                        <a:t>CATÉGORIE</a:t>
                      </a:r>
                      <a:endParaRPr lang="en-US" sz="1800" b="1" dirty="0"/>
                    </a:p>
                  </a:txBody>
                  <a:tcPr/>
                </a:tc>
                <a:extLst>
                  <a:ext uri="{0D108BD9-81ED-4DB2-BD59-A6C34878D82A}">
                    <a16:rowId xmlns:a16="http://schemas.microsoft.com/office/drawing/2014/main" val="10001"/>
                  </a:ext>
                </a:extLst>
              </a:tr>
              <a:tr h="370840">
                <a:tc>
                  <a:txBody>
                    <a:bodyPr/>
                    <a:lstStyle/>
                    <a:p>
                      <a:pPr algn="ctr"/>
                      <a:r>
                        <a:rPr lang="fr" sz="1600" dirty="0"/>
                        <a:t>C. Charges environnementales</a:t>
                      </a:r>
                      <a:endParaRPr lang="en-US" sz="1600" dirty="0"/>
                    </a:p>
                  </a:txBody>
                  <a:tcPr/>
                </a:tc>
                <a:tc>
                  <a:txBody>
                    <a:bodyPr/>
                    <a:lstStyle/>
                    <a:p>
                      <a:pPr algn="ctr"/>
                      <a:r>
                        <a:rPr lang="fr" sz="1600" dirty="0"/>
                        <a:t>C.1 Émissions de gaz à effet de serre</a:t>
                      </a:r>
                      <a:endParaRPr lang="en-US" sz="1600" dirty="0"/>
                    </a:p>
                  </a:txBody>
                  <a:tcPr/>
                </a:tc>
                <a:extLst>
                  <a:ext uri="{0D108BD9-81ED-4DB2-BD59-A6C34878D82A}">
                    <a16:rowId xmlns:a16="http://schemas.microsoft.com/office/drawing/2014/main" val="10002"/>
                  </a:ext>
                </a:extLst>
              </a:tr>
            </a:tbl>
          </a:graphicData>
        </a:graphic>
      </p:graphicFrame>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a:noFill/>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File:Reduce greenhouse gas emissions.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9197" y="3125814"/>
            <a:ext cx="2385606" cy="2440423"/>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e 1">
            <a:extLst>
              <a:ext uri="{FF2B5EF4-FFF2-40B4-BE49-F238E27FC236}">
                <a16:creationId xmlns:a16="http://schemas.microsoft.com/office/drawing/2014/main" id="{E6EDCA1D-8113-A0D3-EF53-7C592EEFBE6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A7E75C3F-8306-FAA3-F7B3-C71B3368C1A8}"/>
                </a:ext>
              </a:extLst>
            </p:cNvPr>
            <p:cNvPicPr>
              <a:picLocks noChangeAspect="1"/>
            </p:cNvPicPr>
            <p:nvPr/>
          </p:nvPicPr>
          <p:blipFill>
            <a:blip r:embed="rId5"/>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478FA732-2BC3-6CF4-DBE2-CAC3BCCDAA2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5BD0197C-4D2F-A512-EB72-8B4CF741AEF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13923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95D4961D-57CF-EE97-EA9A-C4980462F036}"/>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68599A8-BC38-D76D-90DA-A0D0A4FDAB7E}"/>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D02F2ECE-BD8B-5663-F052-C62044D9155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37344915-9987-8228-3EEB-8629C510E21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6"/>
            <a:ext cx="8900850" cy="455285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5"/>
            </a:pPr>
            <a:r>
              <a:rPr lang="fr" sz="2000" dirty="0"/>
              <a:t>Calculer l' </a:t>
            </a:r>
            <a:r>
              <a:rPr lang="fr" sz="2000" b="1" dirty="0"/>
              <a:t>électricité </a:t>
            </a:r>
            <a:r>
              <a:rPr lang="fr" sz="2000" dirty="0"/>
              <a:t>annuelle </a:t>
            </a:r>
            <a:r>
              <a:rPr lang="fr" sz="2000" b="1" dirty="0"/>
              <a:t>livré</a:t>
            </a:r>
            <a:r>
              <a:rPr lang="fr" sz="2000" dirty="0"/>
              <a:t> au bâtiment pour couvrir la demande de ses </a:t>
            </a:r>
            <a:r>
              <a:rPr lang="fr" sz="2000" b="1" dirty="0"/>
              <a:t>prestations techniques </a:t>
            </a:r>
            <a:r>
              <a:rPr lang="fr" sz="2000" dirty="0"/>
              <a:t>sur une </a:t>
            </a:r>
            <a:r>
              <a:rPr lang="fr" sz="2000" b="1" dirty="0"/>
              <a:t>année type </a:t>
            </a:r>
            <a:r>
              <a:rPr lang="fr" sz="2000" dirty="0"/>
              <a:t>. Pour plus d'informations, voir l'indicateur </a:t>
            </a:r>
            <a:r>
              <a:rPr lang="fr" sz="2000" b="1" dirty="0"/>
              <a:t>B.1.3</a:t>
            </a:r>
            <a:endParaRPr lang="en-US" sz="2000" b="1" dirty="0"/>
          </a:p>
          <a:p>
            <a:pPr marL="457200" indent="-457200">
              <a:buFont typeface="+mj-lt"/>
              <a:buAutoNum type="arabicPeriod" startAt="5"/>
            </a:pPr>
            <a:r>
              <a:rPr lang="fr" sz="2000" dirty="0"/>
              <a:t>Utiliser l'ACV CO </a:t>
            </a:r>
            <a:r>
              <a:rPr lang="fr" sz="2000" baseline="-25000" dirty="0"/>
              <a:t>2 </a:t>
            </a:r>
            <a:r>
              <a:rPr lang="fr" sz="2000" dirty="0"/>
              <a:t>eq. facteurs d'émission pour l'électricité afin de convertir les unités d'énergie en éq </a:t>
            </a:r>
            <a:r>
              <a:rPr lang="fr" sz="2000" b="1" dirty="0"/>
              <a:t>. CO </a:t>
            </a:r>
            <a:r>
              <a:rPr lang="fr" sz="2000" b="1" baseline="-25000" dirty="0"/>
              <a:t>2 </a:t>
            </a:r>
            <a:r>
              <a:rPr lang="fr" sz="2000" b="1" dirty="0"/>
              <a:t>. masse </a:t>
            </a:r>
            <a:r>
              <a:rPr lang="fr" sz="2000" dirty="0">
                <a:solidFill>
                  <a:prstClr val="black"/>
                </a:solidFill>
              </a:rPr>
              <a:t>, [kg CO </a:t>
            </a:r>
            <a:r>
              <a:rPr lang="fr" sz="2000" baseline="-25000" dirty="0">
                <a:solidFill>
                  <a:prstClr val="black"/>
                </a:solidFill>
              </a:rPr>
              <a:t>2 </a:t>
            </a:r>
            <a:r>
              <a:rPr lang="fr" sz="2000" dirty="0">
                <a:solidFill>
                  <a:prstClr val="black"/>
                </a:solidFill>
              </a:rPr>
              <a:t>eq.]</a:t>
            </a:r>
            <a:endParaRPr lang="en-US" sz="2000" b="1" dirty="0"/>
          </a:p>
          <a:p>
            <a:pPr marL="457200" indent="-457200">
              <a:buFont typeface="+mj-lt"/>
              <a:buAutoNum type="arabicPeriod" startAt="5"/>
            </a:pPr>
            <a:r>
              <a:rPr lang="fr" sz="2000" dirty="0">
                <a:solidFill>
                  <a:prstClr val="black"/>
                </a:solidFill>
              </a:rPr>
              <a:t>Calculer l' </a:t>
            </a:r>
            <a:r>
              <a:rPr lang="fr" sz="2000" b="1" dirty="0">
                <a:solidFill>
                  <a:prstClr val="black"/>
                </a:solidFill>
              </a:rPr>
              <a:t>intensité des GES </a:t>
            </a:r>
            <a:r>
              <a:rPr lang="fr" sz="2000" dirty="0">
                <a:solidFill>
                  <a:prstClr val="black"/>
                </a:solidFill>
              </a:rPr>
              <a:t>provenant de l'électricité, [kg CO </a:t>
            </a:r>
            <a:r>
              <a:rPr lang="fr" sz="2000" baseline="-25000" dirty="0">
                <a:solidFill>
                  <a:prstClr val="black"/>
                </a:solidFill>
              </a:rPr>
              <a:t>2 </a:t>
            </a:r>
            <a:r>
              <a:rPr lang="fr" sz="2000" dirty="0">
                <a:solidFill>
                  <a:prstClr val="black"/>
                </a:solidFill>
              </a:rPr>
              <a:t>eq./ m </a:t>
            </a:r>
            <a:r>
              <a:rPr lang="fr" sz="2000" baseline="30000" dirty="0">
                <a:solidFill>
                  <a:prstClr val="black"/>
                </a:solidFill>
              </a:rPr>
              <a:t>2 </a:t>
            </a:r>
            <a:r>
              <a:rPr lang="fr" sz="2000" dirty="0">
                <a:solidFill>
                  <a:prstClr val="black"/>
                </a:solidFill>
              </a:rPr>
              <a:t>/ </a:t>
            </a:r>
            <a:r>
              <a:rPr lang="fr" sz="2000" dirty="0" err="1">
                <a:solidFill>
                  <a:prstClr val="black"/>
                </a:solidFill>
              </a:rPr>
              <a:t>an </a:t>
            </a:r>
            <a:r>
              <a:rPr lang="fr" sz="2000" dirty="0">
                <a:solidFill>
                  <a:prstClr val="black"/>
                </a:solidFill>
              </a:rPr>
              <a:t>]</a:t>
            </a:r>
            <a:endParaRPr lang="en-US" sz="2000" u="sng" dirty="0"/>
          </a:p>
          <a:p>
            <a:pPr marL="457200" lvl="0" indent="-457200">
              <a:buFont typeface="+mj-lt"/>
              <a:buAutoNum type="arabicPeriod" startAt="5"/>
            </a:pPr>
            <a:endParaRPr lang="en-US" sz="2000" u="sng" dirty="0">
              <a:solidFill>
                <a:srgbClr val="FF000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20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ÉTAPE DE CONCEPTION </a:t>
            </a:r>
            <a:r>
              <a:rPr lang="fr" b="1" dirty="0">
                <a:latin typeface="Calibri" panose="020F0502020204030204" pitchFamily="34" charset="0"/>
                <a:cs typeface="Calibri" panose="020F0502020204030204" pitchFamily="34" charset="0"/>
              </a:rPr>
              <a:t>( </a:t>
            </a:r>
            <a:r>
              <a:rPr lang="fr" b="1" u="sng" dirty="0">
                <a:latin typeface="Calibri" panose="020F0502020204030204" pitchFamily="34" charset="0"/>
                <a:cs typeface="Calibri" panose="020F0502020204030204" pitchFamily="34" charset="0"/>
              </a:rPr>
              <a:t>Électricité </a:t>
            </a:r>
            <a:r>
              <a:rPr lang="fr" b="1" dirty="0">
                <a:latin typeface="Calibri" panose="020F0502020204030204" pitchFamily="34" charset="0"/>
                <a:cs typeface="Calibri" panose="020F0502020204030204" pitchFamily="34" charset="0"/>
              </a:rPr>
              <a:t>)</a:t>
            </a:r>
            <a:endParaRPr lang="it-IT" dirty="0"/>
          </a:p>
        </p:txBody>
      </p:sp>
      <p:grpSp>
        <p:nvGrpSpPr>
          <p:cNvPr id="2" name="Group 1"/>
          <p:cNvGrpSpPr/>
          <p:nvPr/>
        </p:nvGrpSpPr>
        <p:grpSpPr>
          <a:xfrm>
            <a:off x="6446694" y="5118997"/>
            <a:ext cx="2601609" cy="1336522"/>
            <a:chOff x="3637266" y="4874448"/>
            <a:chExt cx="2601609" cy="1336522"/>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7266" y="4874448"/>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3762069" y="5088942"/>
              <a:ext cx="1863011"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Électricité</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7"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998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3167AE9D-DA02-B437-AA45-D1CC03B597D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2A38AEF-9020-1615-3077-D455B0EC49E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4413D6C5-57BA-BCBF-EEF4-51C2C3ED211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F087567B-16CB-40D4-5D3C-05CDBCA1F86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6"/>
            <a:ext cx="8390487" cy="455285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8"/>
            </a:pPr>
            <a:r>
              <a:rPr lang="fr" sz="2000" dirty="0"/>
              <a:t>Calculer l' </a:t>
            </a:r>
            <a:r>
              <a:rPr lang="fr" sz="2000" b="1" dirty="0"/>
              <a:t>énergie totale </a:t>
            </a:r>
            <a:r>
              <a:rPr lang="fr" sz="2000" dirty="0"/>
              <a:t>annuelle fournie au bâtiment à partir d'un réseau </a:t>
            </a:r>
            <a:r>
              <a:rPr lang="fr" sz="2000" b="1" dirty="0"/>
              <a:t>de chauffage/refroidissement urbain </a:t>
            </a:r>
            <a:r>
              <a:rPr lang="fr" sz="2000" dirty="0"/>
              <a:t>pour couvrir la demande de ses </a:t>
            </a:r>
            <a:r>
              <a:rPr lang="fr" sz="2000" b="1" dirty="0"/>
              <a:t>services techniques </a:t>
            </a:r>
            <a:r>
              <a:rPr lang="fr" sz="2000" dirty="0"/>
              <a:t>sur une </a:t>
            </a:r>
            <a:r>
              <a:rPr lang="fr" sz="2000" b="1" dirty="0"/>
              <a:t>année typique </a:t>
            </a:r>
            <a:r>
              <a:rPr lang="fr" sz="2000" dirty="0"/>
              <a:t>, selon les normes CEN qui prennent en charge l'EPBD </a:t>
            </a:r>
          </a:p>
          <a:p>
            <a:pPr marL="457200" indent="-457200">
              <a:buFont typeface="+mj-lt"/>
              <a:buAutoNum type="arabicPeriod" startAt="8"/>
            </a:pPr>
            <a:r>
              <a:rPr lang="fr" sz="2000" dirty="0"/>
              <a:t>Utiliser l'ACV CO </a:t>
            </a:r>
            <a:r>
              <a:rPr lang="fr" sz="2000" baseline="-25000" dirty="0"/>
              <a:t>2 </a:t>
            </a:r>
            <a:r>
              <a:rPr lang="fr" sz="2000" dirty="0"/>
              <a:t>eq. facteurs d'émission</a:t>
            </a:r>
            <a:r>
              <a:rPr lang="fr" sz="2000" b="1" dirty="0"/>
              <a:t> </a:t>
            </a:r>
            <a:r>
              <a:rPr lang="fr" sz="2000" dirty="0"/>
              <a:t>pour le chauffage ou le froid urbain afin de convertir les unités d'énergie en éq </a:t>
            </a:r>
            <a:r>
              <a:rPr lang="fr" sz="2000" b="1" dirty="0"/>
              <a:t>. CO </a:t>
            </a:r>
            <a:r>
              <a:rPr lang="fr" sz="2000" b="1" baseline="-25000" dirty="0"/>
              <a:t>2 </a:t>
            </a:r>
            <a:r>
              <a:rPr lang="fr" sz="2000" b="1" dirty="0"/>
              <a:t>. masse </a:t>
            </a:r>
            <a:r>
              <a:rPr lang="fr" sz="2000" dirty="0">
                <a:solidFill>
                  <a:prstClr val="black"/>
                </a:solidFill>
              </a:rPr>
              <a:t>, [kg CO </a:t>
            </a:r>
            <a:r>
              <a:rPr lang="fr" sz="2000" baseline="-25000" dirty="0">
                <a:solidFill>
                  <a:prstClr val="black"/>
                </a:solidFill>
              </a:rPr>
              <a:t>2 </a:t>
            </a:r>
            <a:r>
              <a:rPr lang="fr" sz="2000" dirty="0">
                <a:solidFill>
                  <a:prstClr val="black"/>
                </a:solidFill>
              </a:rPr>
              <a:t>eq.]</a:t>
            </a:r>
            <a:endParaRPr lang="en-US" sz="2000" b="1" dirty="0"/>
          </a:p>
          <a:p>
            <a:pPr marL="457200" indent="-457200">
              <a:buFont typeface="+mj-lt"/>
              <a:buAutoNum type="arabicPeriod" startAt="8"/>
            </a:pPr>
            <a:r>
              <a:rPr lang="fr" sz="2000" dirty="0"/>
              <a:t>Calculer l' </a:t>
            </a:r>
            <a:r>
              <a:rPr lang="fr" sz="2000" b="1" dirty="0"/>
              <a:t>intensité des GES</a:t>
            </a:r>
            <a:r>
              <a:rPr lang="fr" sz="2000" dirty="0"/>
              <a:t> du chauffage ou du froid urbain, </a:t>
            </a:r>
            <a:r>
              <a:rPr lang="fr" sz="2000" dirty="0">
                <a:solidFill>
                  <a:prstClr val="black"/>
                </a:solidFill>
              </a:rPr>
              <a:t>[kg CO </a:t>
            </a:r>
            <a:r>
              <a:rPr lang="fr" sz="2000" baseline="-25000" dirty="0">
                <a:solidFill>
                  <a:prstClr val="black"/>
                </a:solidFill>
              </a:rPr>
              <a:t>2 </a:t>
            </a:r>
            <a:r>
              <a:rPr lang="fr" sz="2000" dirty="0">
                <a:solidFill>
                  <a:prstClr val="black"/>
                </a:solidFill>
              </a:rPr>
              <a:t>eq./ m </a:t>
            </a:r>
            <a:r>
              <a:rPr lang="fr" sz="2000" baseline="30000" dirty="0">
                <a:solidFill>
                  <a:prstClr val="black"/>
                </a:solidFill>
              </a:rPr>
              <a:t>2 </a:t>
            </a:r>
            <a:r>
              <a:rPr lang="fr" sz="2000" dirty="0">
                <a:solidFill>
                  <a:prstClr val="black"/>
                </a:solidFill>
              </a:rPr>
              <a:t>/ </a:t>
            </a:r>
            <a:r>
              <a:rPr lang="fr" sz="2000" dirty="0" err="1">
                <a:solidFill>
                  <a:prstClr val="black"/>
                </a:solidFill>
              </a:rPr>
              <a:t>an </a:t>
            </a:r>
            <a:r>
              <a:rPr lang="fr" sz="2000" dirty="0">
                <a:solidFill>
                  <a:prstClr val="black"/>
                </a:solidFill>
              </a:rPr>
              <a:t>]</a:t>
            </a:r>
            <a:endParaRPr lang="en-US" sz="2000" u="sng" dirty="0"/>
          </a:p>
          <a:p>
            <a:pPr marL="457200" lvl="0" indent="-457200">
              <a:buFont typeface="+mj-lt"/>
              <a:buAutoNum type="arabicPeriod" startAt="8"/>
            </a:pPr>
            <a:endParaRPr lang="en-US" sz="1800" u="sng" dirty="0">
              <a:solidFill>
                <a:srgbClr val="FF000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21</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PHASE DE CONCEPTION (Chaud/Froid </a:t>
            </a:r>
            <a:r>
              <a:rPr lang="fr" b="1" dirty="0">
                <a:latin typeface="Calibri" panose="020F0502020204030204" pitchFamily="34" charset="0"/>
                <a:cs typeface="Calibri" panose="020F0502020204030204" pitchFamily="34" charset="0"/>
              </a:rPr>
              <a:t>)</a:t>
            </a:r>
            <a:endParaRPr lang="it-IT"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6384231" y="5134534"/>
            <a:ext cx="2674705" cy="1336522"/>
            <a:chOff x="2740195" y="4751762"/>
            <a:chExt cx="2674705" cy="1336522"/>
          </a:xfrm>
        </p:grpSpPr>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291" y="4751762"/>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2740195" y="5014514"/>
              <a:ext cx="225138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Chaleur/Froid</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3363913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68224" y="1513395"/>
            <a:ext cx="8338938" cy="455285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11"/>
            </a:pPr>
            <a:r>
              <a:rPr lang="fr" sz="2000" dirty="0"/>
              <a:t>Additionnez toutes les intensités calculées pour calculer </a:t>
            </a:r>
            <a:r>
              <a:rPr lang="fr" sz="2000" dirty="0">
                <a:solidFill>
                  <a:prstClr val="black"/>
                </a:solidFill>
              </a:rPr>
              <a:t>l' intensité </a:t>
            </a:r>
            <a:r>
              <a:rPr lang="fr" sz="2000" b="1" dirty="0">
                <a:solidFill>
                  <a:prstClr val="black"/>
                </a:solidFill>
              </a:rPr>
              <a:t>totale des GES </a:t>
            </a:r>
            <a:r>
              <a:rPr lang="fr" sz="2000" dirty="0">
                <a:solidFill>
                  <a:prstClr val="black"/>
                </a:solidFill>
              </a:rPr>
              <a:t>, [kg CO </a:t>
            </a:r>
            <a:r>
              <a:rPr lang="fr" sz="2000" baseline="-25000" dirty="0">
                <a:solidFill>
                  <a:prstClr val="black"/>
                </a:solidFill>
              </a:rPr>
              <a:t>2 </a:t>
            </a:r>
            <a:r>
              <a:rPr lang="fr" sz="2000" dirty="0">
                <a:solidFill>
                  <a:prstClr val="black"/>
                </a:solidFill>
              </a:rPr>
              <a:t>eq./ m </a:t>
            </a:r>
            <a:r>
              <a:rPr lang="fr" sz="2000" baseline="30000" dirty="0">
                <a:solidFill>
                  <a:prstClr val="black"/>
                </a:solidFill>
              </a:rPr>
              <a:t>2 </a:t>
            </a:r>
            <a:r>
              <a:rPr lang="fr" sz="2000" dirty="0">
                <a:solidFill>
                  <a:prstClr val="black"/>
                </a:solidFill>
              </a:rPr>
              <a:t>/ </a:t>
            </a:r>
            <a:r>
              <a:rPr lang="fr" sz="2000" dirty="0" err="1">
                <a:solidFill>
                  <a:prstClr val="black"/>
                </a:solidFill>
              </a:rPr>
              <a:t>an </a:t>
            </a:r>
            <a:r>
              <a:rPr lang="fr" sz="2000" dirty="0">
                <a:solidFill>
                  <a:prstClr val="black"/>
                </a:solidFill>
              </a:rPr>
              <a:t>]</a:t>
            </a:r>
            <a:endParaRPr lang="en-US" sz="2000" u="sng" dirty="0"/>
          </a:p>
          <a:p>
            <a:pPr marL="457200" lvl="0" indent="-457200">
              <a:buFont typeface="+mj-lt"/>
              <a:buAutoNum type="arabicPeriod" startAt="11"/>
            </a:pPr>
            <a:endParaRPr lang="en-US" sz="2000" u="sng" dirty="0">
              <a:solidFill>
                <a:srgbClr val="FF000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70649"/>
          </a:xfrm>
        </p:spPr>
        <p:txBody>
          <a:bodyPr/>
          <a:lstStyle/>
          <a:p>
            <a:fld id="{243FB592-B9A9-49AA-A86F-4031F7B97808}" type="slidenum">
              <a:rPr lang="en-US" smtClean="0"/>
              <a:t>22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PHASE DE CONCEPTION (Totale </a:t>
            </a:r>
            <a:r>
              <a:rPr lang="fr" b="1" dirty="0">
                <a:latin typeface="Calibri" panose="020F0502020204030204" pitchFamily="34" charset="0"/>
                <a:cs typeface="Calibri" panose="020F0502020204030204" pitchFamily="34" charset="0"/>
              </a:rPr>
              <a:t>)</a:t>
            </a:r>
            <a:endParaRPr lang="it-IT"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7267" y="4629853"/>
            <a:ext cx="2230134" cy="114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3630228" y="4789358"/>
            <a:ext cx="807465"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Total</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3" name="Groupe 22">
            <a:extLst>
              <a:ext uri="{FF2B5EF4-FFF2-40B4-BE49-F238E27FC236}">
                <a16:creationId xmlns:a16="http://schemas.microsoft.com/office/drawing/2014/main" id="{BAAF6BD2-A896-7320-521B-29FF593453A0}"/>
              </a:ext>
            </a:extLst>
          </p:cNvPr>
          <p:cNvGrpSpPr/>
          <p:nvPr/>
        </p:nvGrpSpPr>
        <p:grpSpPr>
          <a:xfrm>
            <a:off x="683066" y="2936457"/>
            <a:ext cx="7509254" cy="1200329"/>
            <a:chOff x="365242" y="2684247"/>
            <a:chExt cx="7509254" cy="1200329"/>
          </a:xfrm>
        </p:grpSpPr>
        <p:pic>
          <p:nvPicPr>
            <p:cNvPr id="8" name="Image 7">
              <a:extLst>
                <a:ext uri="{FF2B5EF4-FFF2-40B4-BE49-F238E27FC236}">
                  <a16:creationId xmlns:a16="http://schemas.microsoft.com/office/drawing/2014/main" id="{37CD6531-0295-4F41-8861-F21AA7338019}"/>
                </a:ext>
              </a:extLst>
            </p:cNvPr>
            <p:cNvPicPr>
              <a:picLocks noChangeAspect="1"/>
            </p:cNvPicPr>
            <p:nvPr/>
          </p:nvPicPr>
          <p:blipFill>
            <a:blip r:embed="rId5"/>
            <a:stretch>
              <a:fillRect/>
            </a:stretch>
          </p:blipFill>
          <p:spPr>
            <a:xfrm>
              <a:off x="365242" y="2684247"/>
              <a:ext cx="7509254" cy="1200329"/>
            </a:xfrm>
            <a:prstGeom prst="rect">
              <a:avLst/>
            </a:prstGeom>
          </p:spPr>
        </p:pic>
        <p:sp>
          <p:nvSpPr>
            <p:cNvPr id="20" name="ZoneTexte 19">
              <a:extLst>
                <a:ext uri="{FF2B5EF4-FFF2-40B4-BE49-F238E27FC236}">
                  <a16:creationId xmlns:a16="http://schemas.microsoft.com/office/drawing/2014/main" id="{48D1E9AD-DE18-D3BB-7850-5DCDFB3029D9}"/>
                </a:ext>
              </a:extLst>
            </p:cNvPr>
            <p:cNvSpPr txBox="1"/>
            <p:nvPr/>
          </p:nvSpPr>
          <p:spPr>
            <a:xfrm>
              <a:off x="542061" y="2915079"/>
              <a:ext cx="1475725"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Combustibles</a:t>
              </a:r>
            </a:p>
          </p:txBody>
        </p:sp>
        <p:sp>
          <p:nvSpPr>
            <p:cNvPr id="21" name="ZoneTexte 20">
              <a:extLst>
                <a:ext uri="{FF2B5EF4-FFF2-40B4-BE49-F238E27FC236}">
                  <a16:creationId xmlns:a16="http://schemas.microsoft.com/office/drawing/2014/main" id="{15A2BAF0-AF6F-5100-0103-359FA4306FED}"/>
                </a:ext>
              </a:extLst>
            </p:cNvPr>
            <p:cNvSpPr txBox="1"/>
            <p:nvPr/>
          </p:nvSpPr>
          <p:spPr>
            <a:xfrm>
              <a:off x="3358088" y="2915079"/>
              <a:ext cx="1127616"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Electricité</a:t>
              </a:r>
            </a:p>
          </p:txBody>
        </p:sp>
        <p:sp>
          <p:nvSpPr>
            <p:cNvPr id="22" name="ZoneTexte 21">
              <a:extLst>
                <a:ext uri="{FF2B5EF4-FFF2-40B4-BE49-F238E27FC236}">
                  <a16:creationId xmlns:a16="http://schemas.microsoft.com/office/drawing/2014/main" id="{C03660ED-BED9-A11A-E14A-2C1B2CFC24D4}"/>
                </a:ext>
              </a:extLst>
            </p:cNvPr>
            <p:cNvSpPr txBox="1"/>
            <p:nvPr/>
          </p:nvSpPr>
          <p:spPr>
            <a:xfrm>
              <a:off x="5914161" y="2915079"/>
              <a:ext cx="1345625"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Chaud/froid</a:t>
              </a:r>
            </a:p>
          </p:txBody>
        </p:sp>
      </p:grpSp>
      <p:grpSp>
        <p:nvGrpSpPr>
          <p:cNvPr id="24" name="Groupe 23">
            <a:extLst>
              <a:ext uri="{FF2B5EF4-FFF2-40B4-BE49-F238E27FC236}">
                <a16:creationId xmlns:a16="http://schemas.microsoft.com/office/drawing/2014/main" id="{257E949D-3C8D-4A83-056B-B7960EFEB588}"/>
              </a:ext>
            </a:extLst>
          </p:cNvPr>
          <p:cNvGrpSpPr/>
          <p:nvPr/>
        </p:nvGrpSpPr>
        <p:grpSpPr>
          <a:xfrm>
            <a:off x="0" y="5928255"/>
            <a:ext cx="9144000" cy="939270"/>
            <a:chOff x="0" y="5918730"/>
            <a:chExt cx="9144000" cy="939270"/>
          </a:xfrm>
        </p:grpSpPr>
        <p:pic>
          <p:nvPicPr>
            <p:cNvPr id="25" name="Image 24">
              <a:extLst>
                <a:ext uri="{FF2B5EF4-FFF2-40B4-BE49-F238E27FC236}">
                  <a16:creationId xmlns:a16="http://schemas.microsoft.com/office/drawing/2014/main" id="{1BD8339F-DBFA-A881-496D-3A715DD085D0}"/>
                </a:ext>
              </a:extLst>
            </p:cNvPr>
            <p:cNvPicPr>
              <a:picLocks noChangeAspect="1"/>
            </p:cNvPicPr>
            <p:nvPr/>
          </p:nvPicPr>
          <p:blipFill>
            <a:blip r:embed="rId6"/>
            <a:stretch>
              <a:fillRect/>
            </a:stretch>
          </p:blipFill>
          <p:spPr>
            <a:xfrm>
              <a:off x="304324" y="5918730"/>
              <a:ext cx="1798476" cy="636325"/>
            </a:xfrm>
            <a:prstGeom prst="rect">
              <a:avLst/>
            </a:prstGeom>
          </p:spPr>
        </p:pic>
        <p:sp>
          <p:nvSpPr>
            <p:cNvPr id="26" name="ZoneTexte 25">
              <a:extLst>
                <a:ext uri="{FF2B5EF4-FFF2-40B4-BE49-F238E27FC236}">
                  <a16:creationId xmlns:a16="http://schemas.microsoft.com/office/drawing/2014/main" id="{9C6A539D-A881-A23E-67AC-B4D3DA75E11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7" name="Rectangle 26">
              <a:extLst>
                <a:ext uri="{FF2B5EF4-FFF2-40B4-BE49-F238E27FC236}">
                  <a16:creationId xmlns:a16="http://schemas.microsoft.com/office/drawing/2014/main" id="{AC554880-BAC0-3B6F-C020-D10C86EECA4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294238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a:extLst>
              <a:ext uri="{FF2B5EF4-FFF2-40B4-BE49-F238E27FC236}">
                <a16:creationId xmlns:a16="http://schemas.microsoft.com/office/drawing/2014/main" id="{95B7AE25-347D-A7A2-4A4E-4B94CF5659A3}"/>
              </a:ext>
            </a:extLst>
          </p:cNvPr>
          <p:cNvGrpSpPr/>
          <p:nvPr/>
        </p:nvGrpSpPr>
        <p:grpSpPr>
          <a:xfrm>
            <a:off x="0" y="5928255"/>
            <a:ext cx="9144000" cy="939270"/>
            <a:chOff x="0" y="5918730"/>
            <a:chExt cx="9144000" cy="939270"/>
          </a:xfrm>
        </p:grpSpPr>
        <p:pic>
          <p:nvPicPr>
            <p:cNvPr id="13" name="Image 12">
              <a:extLst>
                <a:ext uri="{FF2B5EF4-FFF2-40B4-BE49-F238E27FC236}">
                  <a16:creationId xmlns:a16="http://schemas.microsoft.com/office/drawing/2014/main" id="{C0255BD6-D6A8-6008-3E82-09520BB64D2D}"/>
                </a:ext>
              </a:extLst>
            </p:cNvPr>
            <p:cNvPicPr>
              <a:picLocks noChangeAspect="1"/>
            </p:cNvPicPr>
            <p:nvPr/>
          </p:nvPicPr>
          <p:blipFill>
            <a:blip r:embed="rId2"/>
            <a:stretch>
              <a:fillRect/>
            </a:stretch>
          </p:blipFill>
          <p:spPr>
            <a:xfrm>
              <a:off x="304324" y="5918730"/>
              <a:ext cx="1798476" cy="636325"/>
            </a:xfrm>
            <a:prstGeom prst="rect">
              <a:avLst/>
            </a:prstGeom>
          </p:spPr>
        </p:pic>
        <p:sp>
          <p:nvSpPr>
            <p:cNvPr id="14" name="ZoneTexte 13">
              <a:extLst>
                <a:ext uri="{FF2B5EF4-FFF2-40B4-BE49-F238E27FC236}">
                  <a16:creationId xmlns:a16="http://schemas.microsoft.com/office/drawing/2014/main" id="{FDB30D0E-A98E-FDF2-3AC6-C04DF412649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6" name="Rectangle 15">
              <a:extLst>
                <a:ext uri="{FF2B5EF4-FFF2-40B4-BE49-F238E27FC236}">
                  <a16:creationId xmlns:a16="http://schemas.microsoft.com/office/drawing/2014/main" id="{E554C0D6-54A3-E890-8F2C-5C9EE593CCD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4" name="Image 3">
            <a:extLst>
              <a:ext uri="{FF2B5EF4-FFF2-40B4-BE49-F238E27FC236}">
                <a16:creationId xmlns:a16="http://schemas.microsoft.com/office/drawing/2014/main" id="{77588BD6-BC41-D136-1455-86CB8EA322F5}"/>
              </a:ext>
            </a:extLst>
          </p:cNvPr>
          <p:cNvPicPr>
            <a:picLocks noChangeAspect="1"/>
          </p:cNvPicPr>
          <p:nvPr/>
        </p:nvPicPr>
        <p:blipFill>
          <a:blip r:embed="rId3"/>
          <a:stretch>
            <a:fillRect/>
          </a:stretch>
        </p:blipFill>
        <p:spPr>
          <a:xfrm>
            <a:off x="2552121" y="3226455"/>
            <a:ext cx="4055115" cy="1029419"/>
          </a:xfrm>
          <a:prstGeom prst="rect">
            <a:avLst/>
          </a:prstGeom>
        </p:spPr>
      </p:pic>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390030"/>
            <a:ext cx="8900850" cy="4519384"/>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600" b="1" dirty="0">
                <a:solidFill>
                  <a:schemeClr val="tx1">
                    <a:lumMod val="50000"/>
                    <a:lumOff val="50000"/>
                  </a:schemeClr>
                </a:solidFill>
              </a:rPr>
              <a:t>Les étapes de calcul pour </a:t>
            </a:r>
            <a:r>
              <a:rPr lang="fr" sz="1600" b="1" u="sng" dirty="0">
                <a:solidFill>
                  <a:schemeClr val="tx1">
                    <a:lumMod val="50000"/>
                    <a:lumOff val="50000"/>
                  </a:schemeClr>
                </a:solidFill>
              </a:rPr>
              <a:t>les bâtiments existants </a:t>
            </a:r>
            <a:r>
              <a:rPr lang="fr" sz="1600" b="1" dirty="0">
                <a:solidFill>
                  <a:schemeClr val="tx1">
                    <a:lumMod val="50000"/>
                    <a:lumOff val="50000"/>
                  </a:schemeClr>
                </a:solidFill>
              </a:rPr>
              <a:t>sont les suivantes :</a:t>
            </a:r>
            <a:r>
              <a:rPr lang="fr" sz="1600" dirty="0"/>
              <a:t> </a:t>
            </a:r>
            <a:endParaRPr lang="it-IT" sz="1600" dirty="0"/>
          </a:p>
          <a:p>
            <a:pPr marL="457200" indent="-457200">
              <a:buFont typeface="+mj-lt"/>
              <a:buAutoNum type="arabicPeriod"/>
            </a:pPr>
            <a:r>
              <a:rPr lang="fr" sz="1600" dirty="0">
                <a:solidFill>
                  <a:prstClr val="black"/>
                </a:solidFill>
              </a:rPr>
              <a:t>Calculer la </a:t>
            </a:r>
            <a:r>
              <a:rPr lang="fr" sz="1600" b="1" dirty="0">
                <a:solidFill>
                  <a:prstClr val="black"/>
                </a:solidFill>
              </a:rPr>
              <a:t>surface de plancher utile intérieure des bâtiments </a:t>
            </a:r>
            <a:r>
              <a:rPr lang="fr" sz="1600" dirty="0">
                <a:solidFill>
                  <a:prstClr val="black"/>
                </a:solidFill>
              </a:rPr>
              <a:t>(utiliser des plans d'étage ou mesurer), [m </a:t>
            </a:r>
            <a:r>
              <a:rPr lang="fr" sz="1600" baseline="30000" dirty="0">
                <a:solidFill>
                  <a:prstClr val="black"/>
                </a:solidFill>
              </a:rPr>
              <a:t>2 </a:t>
            </a:r>
            <a:r>
              <a:rPr lang="fr" sz="1600" dirty="0">
                <a:solidFill>
                  <a:prstClr val="black"/>
                </a:solidFill>
              </a:rPr>
              <a:t>]</a:t>
            </a:r>
            <a:endParaRPr lang="en-US" sz="1600" dirty="0">
              <a:solidFill>
                <a:prstClr val="black"/>
              </a:solidFill>
            </a:endParaRPr>
          </a:p>
          <a:p>
            <a:pPr marL="457200" lvl="0" indent="-457200">
              <a:buFont typeface="+mj-lt"/>
              <a:buAutoNum type="arabicPeriod"/>
            </a:pPr>
            <a:r>
              <a:rPr lang="fr" sz="1600" dirty="0"/>
              <a:t>Calculez la quantité annuelle de chaque </a:t>
            </a:r>
            <a:r>
              <a:rPr lang="fr" sz="1600" b="1" dirty="0"/>
              <a:t>combustible </a:t>
            </a:r>
            <a:r>
              <a:rPr lang="fr" sz="1600" dirty="0"/>
              <a:t>(par exemple litres de mazout, mètres cubes de gaz naturel) </a:t>
            </a:r>
            <a:r>
              <a:rPr lang="fr" sz="1600" b="1" dirty="0"/>
              <a:t>livré </a:t>
            </a:r>
            <a:r>
              <a:rPr lang="fr" sz="1600" dirty="0"/>
              <a:t>à l'immeuble pour ses </a:t>
            </a:r>
            <a:r>
              <a:rPr lang="fr" sz="1600" b="1" dirty="0"/>
              <a:t>services techniques </a:t>
            </a:r>
            <a:r>
              <a:rPr lang="fr" sz="1600" dirty="0"/>
              <a:t>, en utilisant une valeur </a:t>
            </a:r>
            <a:r>
              <a:rPr lang="fr" sz="1600" b="1" dirty="0"/>
              <a:t>moyenne sur 3 ans , </a:t>
            </a:r>
            <a:r>
              <a:rPr lang="fr" sz="1600" dirty="0"/>
              <a:t>à partir </a:t>
            </a:r>
            <a:r>
              <a:rPr lang="fr" sz="1600" b="1" dirty="0"/>
              <a:t>du suivi, </a:t>
            </a:r>
            <a:r>
              <a:rPr lang="fr" sz="1600" dirty="0"/>
              <a:t>des factures ou des services publics . </a:t>
            </a:r>
            <a:r>
              <a:rPr lang="fr" sz="1600" i="1" dirty="0"/>
              <a:t>Voir aussi </a:t>
            </a:r>
            <a:r>
              <a:rPr lang="fr" sz="1600" b="1" i="1" dirty="0"/>
              <a:t>B.1.2</a:t>
            </a:r>
          </a:p>
          <a:p>
            <a:pPr marL="457200" lvl="0" indent="-457200">
              <a:buFont typeface="+mj-lt"/>
              <a:buAutoNum type="arabicPeriod"/>
            </a:pPr>
            <a:r>
              <a:rPr lang="fr" sz="1600" dirty="0"/>
              <a:t>Convertir la quantité de combustibles en </a:t>
            </a:r>
            <a:r>
              <a:rPr lang="fr" sz="1600" b="1" dirty="0"/>
              <a:t>énergie thermique </a:t>
            </a:r>
            <a:r>
              <a:rPr lang="fr" sz="1600" dirty="0"/>
              <a:t>en utilisant leurs pouvoirs calorifiques inférieurs, [kWh]</a:t>
            </a:r>
          </a:p>
          <a:p>
            <a:pPr marL="457200" lvl="0" indent="-457200">
              <a:buFont typeface="+mj-lt"/>
              <a:buAutoNum type="arabicPeriod"/>
            </a:pPr>
            <a:endParaRPr lang="en-US" sz="1600" dirty="0">
              <a:solidFill>
                <a:srgbClr val="00B0F0"/>
              </a:solidFill>
            </a:endParaRPr>
          </a:p>
          <a:p>
            <a:pPr marL="457200" lvl="0" indent="-457200">
              <a:buFont typeface="+mj-lt"/>
              <a:buAutoNum type="arabicPeriod"/>
            </a:pPr>
            <a:endParaRPr lang="en-US" sz="1600" dirty="0">
              <a:solidFill>
                <a:srgbClr val="00B0F0"/>
              </a:solidFill>
            </a:endParaRPr>
          </a:p>
          <a:p>
            <a:pPr marL="457200" indent="-457200">
              <a:spcBef>
                <a:spcPts val="1800"/>
              </a:spcBef>
              <a:buFont typeface="+mj-lt"/>
              <a:buAutoNum type="arabicPeriod"/>
            </a:pPr>
            <a:r>
              <a:rPr lang="fr" sz="1600" dirty="0"/>
              <a:t>Utiliser l' ACV CO </a:t>
            </a:r>
            <a:r>
              <a:rPr lang="fr" sz="1600" baseline="-25000" dirty="0"/>
              <a:t>2</a:t>
            </a:r>
            <a:r>
              <a:rPr lang="fr" sz="1600" dirty="0"/>
              <a:t> éq. facteurs d'émission pour chaque combustible afin de convertir les unités d'énergie en éq </a:t>
            </a:r>
            <a:r>
              <a:rPr lang="fr" sz="1600" b="1" dirty="0"/>
              <a:t>. CO </a:t>
            </a:r>
            <a:r>
              <a:rPr lang="fr" sz="1600" b="1" baseline="-25000" dirty="0"/>
              <a:t>2 </a:t>
            </a:r>
            <a:r>
              <a:rPr lang="fr" sz="1600" b="1" dirty="0"/>
              <a:t>. masse </a:t>
            </a:r>
            <a:r>
              <a:rPr lang="fr" sz="1600" dirty="0">
                <a:solidFill>
                  <a:prstClr val="black"/>
                </a:solidFill>
              </a:rPr>
              <a:t>, [kg CO </a:t>
            </a:r>
            <a:r>
              <a:rPr lang="fr" sz="1600" baseline="-25000" dirty="0">
                <a:solidFill>
                  <a:prstClr val="black"/>
                </a:solidFill>
              </a:rPr>
              <a:t>2 </a:t>
            </a:r>
            <a:r>
              <a:rPr lang="fr" sz="1600" dirty="0">
                <a:solidFill>
                  <a:prstClr val="black"/>
                </a:solidFill>
              </a:rPr>
              <a:t>eq .]</a:t>
            </a:r>
            <a:endParaRPr lang="en-US" sz="1600" b="1" dirty="0"/>
          </a:p>
          <a:p>
            <a:pPr marL="457200" indent="-457200">
              <a:spcBef>
                <a:spcPts val="0"/>
              </a:spcBef>
              <a:buFont typeface="+mj-lt"/>
              <a:buAutoNum type="arabicPeriod"/>
            </a:pPr>
            <a:r>
              <a:rPr lang="fr" sz="1600" dirty="0">
                <a:solidFill>
                  <a:prstClr val="black"/>
                </a:solidFill>
              </a:rPr>
              <a:t>Calculer l' </a:t>
            </a:r>
            <a:r>
              <a:rPr lang="fr" sz="1600" b="1" dirty="0">
                <a:solidFill>
                  <a:prstClr val="black"/>
                </a:solidFill>
              </a:rPr>
              <a:t>intensité </a:t>
            </a:r>
            <a:r>
              <a:rPr lang="fr" sz="1600" dirty="0">
                <a:solidFill>
                  <a:prstClr val="black"/>
                </a:solidFill>
              </a:rPr>
              <a:t>totale des GES de tous les combustibles, [kg CO </a:t>
            </a:r>
            <a:r>
              <a:rPr lang="fr" sz="1600" baseline="-25000" dirty="0">
                <a:solidFill>
                  <a:prstClr val="black"/>
                </a:solidFill>
              </a:rPr>
              <a:t>2 </a:t>
            </a:r>
            <a:r>
              <a:rPr lang="fr" sz="1600" dirty="0">
                <a:solidFill>
                  <a:prstClr val="black"/>
                </a:solidFill>
              </a:rPr>
              <a:t>eq./ m </a:t>
            </a:r>
            <a:r>
              <a:rPr lang="fr" sz="1600" baseline="30000" dirty="0">
                <a:solidFill>
                  <a:prstClr val="black"/>
                </a:solidFill>
              </a:rPr>
              <a:t>2 </a:t>
            </a:r>
            <a:r>
              <a:rPr lang="fr" sz="1600" dirty="0">
                <a:solidFill>
                  <a:prstClr val="black"/>
                </a:solidFill>
              </a:rPr>
              <a:t>/ </a:t>
            </a:r>
            <a:r>
              <a:rPr lang="fr" sz="1600" dirty="0" err="1">
                <a:solidFill>
                  <a:prstClr val="black"/>
                </a:solidFill>
              </a:rPr>
              <a:t>an </a:t>
            </a:r>
            <a:r>
              <a:rPr lang="fr" sz="1600" dirty="0">
                <a:solidFill>
                  <a:prstClr val="black"/>
                </a:solidFill>
              </a:rPr>
              <a:t>]</a:t>
            </a:r>
            <a:r>
              <a:rPr lang="fr" sz="1600" dirty="0"/>
              <a:t> </a:t>
            </a:r>
            <a:endParaRPr lang="en-US" sz="1600" dirty="0">
              <a:solidFill>
                <a:srgbClr val="00B0F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ÉTAPE D'OCCUPATION (Combustibles </a:t>
            </a:r>
            <a:r>
              <a:rPr lang="fr" b="1" dirty="0">
                <a:latin typeface="Calibri" panose="020F0502020204030204" pitchFamily="34" charset="0"/>
                <a:cs typeface="Calibri" panose="020F0502020204030204" pitchFamily="34" charset="0"/>
              </a:rPr>
              <a:t>)</a:t>
            </a:r>
            <a:endParaRPr lang="it-IT" dirty="0"/>
          </a:p>
        </p:txBody>
      </p:sp>
      <p:pic>
        <p:nvPicPr>
          <p:cNvPr id="7"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dirty="0">
                <a:solidFill>
                  <a:schemeClr val="tx1"/>
                </a:solidFill>
              </a:rPr>
              <a:t>C.1.2 - ÉMISSIONS DE GES EN FONCTIONNEMENT</a:t>
            </a:r>
            <a:endParaRPr lang="it-IT" dirty="0">
              <a:solidFill>
                <a:schemeClr val="tx1"/>
              </a:solidFill>
            </a:endParaRPr>
          </a:p>
        </p:txBody>
      </p:sp>
      <mc:AlternateContent xmlns:mc="http://schemas.openxmlformats.org/markup-compatibility/2006" xmlns:a14="http://schemas.microsoft.com/office/drawing/2010/main">
        <mc:Choice Requires="a14">
          <p:sp>
            <p:nvSpPr>
              <p:cNvPr id="2" name="Rectangle 1"/>
              <p:cNvSpPr/>
              <p:nvPr/>
            </p:nvSpPr>
            <p:spPr>
              <a:xfrm>
                <a:off x="652431" y="5182831"/>
                <a:ext cx="3562450" cy="411651"/>
              </a:xfrm>
              <a:prstGeom prst="rect">
                <a:avLst/>
              </a:prstGeom>
            </p:spPr>
            <p:txBody>
              <a:bodyPr wrap="none">
                <a:spAutoFit/>
              </a:bodyPr>
              <a:lstStyle/>
              <a:p>
                <a:r>
                  <a:rPr lang="fr" dirty="0"/>
                  <a:t>E </a:t>
                </a:r>
                <a:r>
                  <a:rPr lang="fr" baseline="-25000" dirty="0" err="1"/>
                  <a:t>carburants </a:t>
                </a:r>
                <a:r>
                  <a:rPr lang="fr" dirty="0"/>
                  <a:t>=</a:t>
                </a:r>
                <a14:m>
                  <m:oMath xmlns:m="http://schemas.openxmlformats.org/officeDocument/2006/math">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1</m:t>
                        </m:r>
                      </m:sub>
                      <m:sup>
                        <m:r>
                          <a:rPr lang="en-US" i="1">
                            <a:latin typeface="Cambria Math" panose="02040503050406030204" pitchFamily="18" charset="0"/>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𝑓𝑢𝑒𝑙</m:t>
                                </m:r>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rPr>
                                  <m:t> </m:t>
                                </m:r>
                              </m:sub>
                            </m:sSub>
                            <m:sSub>
                              <m:sSubPr>
                                <m:ctrlPr>
                                  <a:rPr lang="en-US" i="1">
                                    <a:latin typeface="Cambria Math" panose="02040503050406030204" pitchFamily="18" charset="0"/>
                                  </a:rPr>
                                </m:ctrlPr>
                              </m:sSubPr>
                              <m:e>
                                <m:r>
                                  <a:rPr lang="en-US" i="1">
                                    <a:latin typeface="Cambria Math" panose="02040503050406030204" pitchFamily="18" charset="0"/>
                                    <a:sym typeface="Wingdings"/>
                                  </a:rPr>
                                  <m:t> </m:t>
                                </m:r>
                                <m:r>
                                  <a:rPr lang="en-US" i="1">
                                    <a:latin typeface="Cambria Math" panose="02040503050406030204" pitchFamily="18" charset="0"/>
                                  </a:rPr>
                                  <m:t>𝐿𝐻𝑉</m:t>
                                </m:r>
                              </m:e>
                              <m:sub>
                                <m:r>
                                  <a:rPr lang="en-US" i="1">
                                    <a:latin typeface="Cambria Math" panose="02040503050406030204" pitchFamily="18" charset="0"/>
                                  </a:rPr>
                                  <m:t>𝑖</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sym typeface="Wingdings"/>
                                  </a:rPr>
                                  <m:t> </m:t>
                                </m:r>
                                <m:r>
                                  <a:rPr lang="en-US" i="1">
                                    <a:latin typeface="Cambria Math" panose="02040503050406030204" pitchFamily="18" charset="0"/>
                                  </a:rPr>
                                  <m:t>𝑘</m:t>
                                </m:r>
                              </m:e>
                              <m:sub>
                                <m:r>
                                  <a:rPr lang="en-US" i="1">
                                    <a:latin typeface="Cambria Math" panose="02040503050406030204" pitchFamily="18" charset="0"/>
                                  </a:rPr>
                                  <m:t>𝑒𝑚</m:t>
                                </m:r>
                                <m:r>
                                  <a:rPr lang="en-US" i="1">
                                    <a:latin typeface="Cambria Math" panose="02040503050406030204" pitchFamily="18" charset="0"/>
                                  </a:rPr>
                                  <m:t>,</m:t>
                                </m:r>
                                <m:r>
                                  <a:rPr lang="en-US" i="1">
                                    <a:latin typeface="Cambria Math" panose="02040503050406030204" pitchFamily="18" charset="0"/>
                                  </a:rPr>
                                  <m:t>𝑖</m:t>
                                </m:r>
                              </m:sub>
                            </m:sSub>
                          </m:e>
                        </m:d>
                      </m:e>
                    </m:nary>
                  </m:oMath>
                </a14:m>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652431" y="5182831"/>
                <a:ext cx="3562450" cy="411651"/>
              </a:xfrm>
              <a:prstGeom prst="rect">
                <a:avLst/>
              </a:prstGeom>
              <a:blipFill>
                <a:blip r:embed="rId6"/>
                <a:stretch>
                  <a:fillRect l="-1370" t="-101471" b="-160294"/>
                </a:stretch>
              </a:blipFill>
            </p:spPr>
            <p:txBody>
              <a:bodyPr/>
              <a:lstStyle/>
              <a:p>
                <a:r>
                  <a:rPr lang="fr-FR">
                    <a:noFill/>
                  </a:rPr>
                  <a:t> </a:t>
                </a:r>
              </a:p>
            </p:txBody>
          </p:sp>
        </mc:Fallback>
      </mc:AlternateContent>
      <p:grpSp>
        <p:nvGrpSpPr>
          <p:cNvPr id="11" name="Group 10"/>
          <p:cNvGrpSpPr/>
          <p:nvPr/>
        </p:nvGrpSpPr>
        <p:grpSpPr>
          <a:xfrm>
            <a:off x="6039388" y="5182831"/>
            <a:ext cx="3059587" cy="1336522"/>
            <a:chOff x="5590488" y="5142911"/>
            <a:chExt cx="3059587" cy="1336522"/>
          </a:xfrm>
        </p:grpSpPr>
        <p:pic>
          <p:nvPicPr>
            <p:cNvPr id="12"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48466" y="5142911"/>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5590488" y="5448390"/>
              <a:ext cx="2200411"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Combustibles</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3778101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4DA4D4FF-47CA-A1A2-79C1-B17B3FADC825}"/>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621D7B91-DCEB-9E53-390C-5C8B21B34772}"/>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0335C989-7519-FE73-15A3-A64086F9069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A005F8C5-474C-4226-D397-D3E713C4FB3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 (Électricité </a:t>
            </a:r>
            <a:r>
              <a:rPr lang="fr" b="1" dirty="0">
                <a:latin typeface="Calibri" panose="020F0502020204030204" pitchFamily="34" charset="0"/>
                <a:cs typeface="Calibri" panose="020F0502020204030204" pitchFamily="34" charset="0"/>
              </a:rPr>
              <a:t>)</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spcBef>
                <a:spcPts val="0"/>
              </a:spcBef>
              <a:buFont typeface="+mj-lt"/>
              <a:buAutoNum type="arabicPeriod" startAt="6"/>
            </a:pPr>
            <a:r>
              <a:rPr lang="fr" sz="1800" dirty="0"/>
              <a:t>Calculer l' </a:t>
            </a:r>
            <a:r>
              <a:rPr lang="fr" sz="1800" b="1" dirty="0"/>
              <a:t>électricité </a:t>
            </a:r>
            <a:r>
              <a:rPr lang="fr" sz="1800" dirty="0"/>
              <a:t>annuelle livré à l'immeuble pour couvrir la demande de ses </a:t>
            </a:r>
            <a:r>
              <a:rPr lang="fr" sz="1800" b="1" dirty="0"/>
              <a:t>prestations techniques </a:t>
            </a:r>
            <a:r>
              <a:rPr lang="fr" sz="1800" dirty="0"/>
              <a:t>, en utilisant une valeur </a:t>
            </a:r>
            <a:r>
              <a:rPr lang="fr" sz="1800" b="1" dirty="0"/>
              <a:t>moyenne sur 3 ans , à partir du suivi</a:t>
            </a:r>
            <a:r>
              <a:rPr lang="fr" sz="1800" dirty="0"/>
              <a:t> (par exemple BEMS) qui fournit les données nécessaires pour les utilisations finales spécifiques . </a:t>
            </a:r>
            <a:r>
              <a:rPr lang="fr" sz="1800" i="1" dirty="0"/>
              <a:t>Voir aussi </a:t>
            </a:r>
            <a:r>
              <a:rPr lang="fr" sz="1800" b="1" i="1" dirty="0"/>
              <a:t>B.1.3</a:t>
            </a:r>
            <a:endParaRPr lang="en-US" sz="1800" b="1" i="1" dirty="0"/>
          </a:p>
          <a:p>
            <a:pPr marL="914400" lvl="0" indent="-452438">
              <a:spcBef>
                <a:spcPts val="0"/>
              </a:spcBef>
              <a:buFont typeface="Courier New" panose="02070309020205020404" pitchFamily="49" charset="0"/>
              <a:buChar char="o"/>
            </a:pPr>
            <a:r>
              <a:rPr lang="fr" sz="1800" dirty="0"/>
              <a:t>Peut également utiliser les données des factures d'électricité ou des services publics ; Utilisez une valeur moyenne sur 3 ans ; Déségrégez les données pour différentes utilisations finales avec les résultats de l'enquête. </a:t>
            </a:r>
            <a:r>
              <a:rPr lang="fr" sz="1800" i="1" dirty="0"/>
              <a:t>Voir aussi </a:t>
            </a:r>
            <a:r>
              <a:rPr lang="fr" sz="1800" b="1" i="1" dirty="0"/>
              <a:t>B.1.3</a:t>
            </a:r>
          </a:p>
          <a:p>
            <a:pPr marL="457200" indent="-457200">
              <a:spcBef>
                <a:spcPts val="0"/>
              </a:spcBef>
              <a:buFont typeface="+mj-lt"/>
              <a:buAutoNum type="arabicPeriod" startAt="7"/>
            </a:pPr>
            <a:r>
              <a:rPr lang="fr" sz="1800" dirty="0"/>
              <a:t>Utiliser l' </a:t>
            </a:r>
            <a:r>
              <a:rPr lang="fr" sz="1800" b="1" dirty="0"/>
              <a:t>ACV CO </a:t>
            </a:r>
            <a:r>
              <a:rPr lang="fr" sz="1800" b="1" baseline="-25000" dirty="0"/>
              <a:t>2</a:t>
            </a:r>
            <a:r>
              <a:rPr lang="fr" sz="1800" b="1" dirty="0"/>
              <a:t> éq. facteurs d'émission </a:t>
            </a:r>
            <a:r>
              <a:rPr lang="fr" sz="1800" dirty="0"/>
              <a:t>pour l'électricité afin de convertir les unités d'énergie en éq. CO </a:t>
            </a:r>
            <a:r>
              <a:rPr lang="fr" sz="1800" baseline="-25000" dirty="0"/>
              <a:t>2 </a:t>
            </a:r>
            <a:r>
              <a:rPr lang="fr" sz="1800" dirty="0"/>
              <a:t>. masse </a:t>
            </a:r>
            <a:r>
              <a:rPr lang="fr" sz="1800" dirty="0">
                <a:solidFill>
                  <a:prstClr val="black"/>
                </a:solidFill>
              </a:rPr>
              <a:t>, [kg CO </a:t>
            </a:r>
            <a:r>
              <a:rPr lang="fr" sz="1800" baseline="-25000" dirty="0">
                <a:solidFill>
                  <a:prstClr val="black"/>
                </a:solidFill>
              </a:rPr>
              <a:t>2 </a:t>
            </a:r>
            <a:r>
              <a:rPr lang="fr" sz="1800" dirty="0">
                <a:solidFill>
                  <a:prstClr val="black"/>
                </a:solidFill>
              </a:rPr>
              <a:t>eq.]</a:t>
            </a:r>
            <a:endParaRPr lang="en-US" sz="1800" b="1" dirty="0"/>
          </a:p>
          <a:p>
            <a:pPr marL="457200" indent="-457200">
              <a:spcBef>
                <a:spcPts val="0"/>
              </a:spcBef>
              <a:buFont typeface="+mj-lt"/>
              <a:buAutoNum type="arabicPeriod" startAt="7"/>
            </a:pPr>
            <a:r>
              <a:rPr lang="fr" sz="1800" dirty="0">
                <a:solidFill>
                  <a:prstClr val="black"/>
                </a:solidFill>
              </a:rPr>
              <a:t>Calculer l'intensité des GES provenant de l'électricité, [kg CO </a:t>
            </a:r>
            <a:r>
              <a:rPr lang="fr" sz="1800" baseline="-25000" dirty="0">
                <a:solidFill>
                  <a:prstClr val="black"/>
                </a:solidFill>
              </a:rPr>
              <a:t>2 </a:t>
            </a:r>
            <a:r>
              <a:rPr lang="fr" sz="1800" dirty="0">
                <a:solidFill>
                  <a:prstClr val="black"/>
                </a:solidFill>
              </a:rPr>
              <a:t>eq./ m </a:t>
            </a:r>
            <a:r>
              <a:rPr lang="fr" sz="1800" baseline="30000" dirty="0">
                <a:solidFill>
                  <a:prstClr val="black"/>
                </a:solidFill>
              </a:rPr>
              <a:t>2 </a:t>
            </a:r>
            <a:r>
              <a:rPr lang="fr" sz="1800" dirty="0">
                <a:solidFill>
                  <a:prstClr val="black"/>
                </a:solidFill>
              </a:rPr>
              <a:t>/ </a:t>
            </a:r>
            <a:r>
              <a:rPr lang="fr" sz="1800" dirty="0" err="1">
                <a:solidFill>
                  <a:prstClr val="black"/>
                </a:solidFill>
              </a:rPr>
              <a:t>an </a:t>
            </a:r>
            <a:r>
              <a:rPr lang="fr" sz="1800" dirty="0">
                <a:solidFill>
                  <a:prstClr val="black"/>
                </a:solidFill>
              </a:rPr>
              <a:t>]</a:t>
            </a:r>
            <a:endParaRPr lang="en-US" sz="1800" dirty="0">
              <a:solidFill>
                <a:prstClr val="black"/>
              </a:solidFill>
            </a:endParaRPr>
          </a:p>
          <a:p>
            <a:pPr marL="457200" indent="-457200">
              <a:spcBef>
                <a:spcPts val="0"/>
              </a:spcBef>
              <a:buFont typeface="+mj-lt"/>
              <a:buAutoNum type="arabicPeriod" startAt="7"/>
            </a:pPr>
            <a:endParaRPr lang="en-US" sz="1600" dirty="0"/>
          </a:p>
          <a:p>
            <a:pPr marL="457200" lvl="0" indent="-457200">
              <a:buFont typeface="+mj-lt"/>
              <a:buAutoNum type="arabicPeriod" startAt="7"/>
            </a:pPr>
            <a:endParaRPr lang="en-US" sz="1600" dirty="0">
              <a:solidFill>
                <a:srgbClr val="00B0F0"/>
              </a:solidFill>
            </a:endParaRPr>
          </a:p>
        </p:txBody>
      </p:sp>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grpSp>
        <p:nvGrpSpPr>
          <p:cNvPr id="12" name="Group 11"/>
          <p:cNvGrpSpPr/>
          <p:nvPr/>
        </p:nvGrpSpPr>
        <p:grpSpPr>
          <a:xfrm>
            <a:off x="6446694" y="5118997"/>
            <a:ext cx="2601609" cy="1336522"/>
            <a:chOff x="3637266" y="4874448"/>
            <a:chExt cx="2601609" cy="1336522"/>
          </a:xfrm>
        </p:grpSpPr>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7266" y="4874448"/>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3762069" y="5088942"/>
              <a:ext cx="1863011"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Électricité</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2847006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37010E51-872D-B64A-7CA5-9D2D3669BB2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EB5F97D2-31C0-E088-E8D4-9D43CAE12C5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A7EEBA24-4075-F69E-BCEF-A6A7E5EF6D8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C9E244B2-EAC9-55E6-5FF8-E4D744C2ADC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25</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 (Chaud/Froid </a:t>
            </a:r>
            <a:r>
              <a:rPr lang="fr" b="1" dirty="0">
                <a:latin typeface="Calibri" panose="020F0502020204030204" pitchFamily="34" charset="0"/>
                <a:cs typeface="Calibri" panose="020F0502020204030204" pitchFamily="34" charset="0"/>
              </a:rPr>
              <a:t>)</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spcBef>
                <a:spcPts val="0"/>
              </a:spcBef>
              <a:buFont typeface="+mj-lt"/>
              <a:buAutoNum type="arabicPeriod" startAt="9"/>
            </a:pPr>
            <a:r>
              <a:rPr lang="fr" sz="2000" dirty="0"/>
              <a:t>Calculez l' </a:t>
            </a:r>
            <a:r>
              <a:rPr lang="fr" sz="2000" b="1" dirty="0"/>
              <a:t>énergie totale annuelle </a:t>
            </a:r>
            <a:r>
              <a:rPr lang="fr" sz="2000" dirty="0"/>
              <a:t>fournie au bâtiment à partir d'un réseau </a:t>
            </a:r>
            <a:r>
              <a:rPr lang="fr" sz="2000" b="1" dirty="0"/>
              <a:t>de chauffage/refroidissement urbain </a:t>
            </a:r>
            <a:r>
              <a:rPr lang="fr" sz="2000" dirty="0"/>
              <a:t>pour couvrir la demande de ses services techniques, en utilisant une valeur </a:t>
            </a:r>
            <a:r>
              <a:rPr lang="fr" sz="2000" b="1" dirty="0"/>
              <a:t>moyenne sur 3 ans </a:t>
            </a:r>
            <a:r>
              <a:rPr lang="fr" sz="2000" dirty="0"/>
              <a:t>, à partir des factures ou des services publics, ou utilisez les valeurs de l'indicateur </a:t>
            </a:r>
            <a:r>
              <a:rPr lang="fr" sz="2000" b="1" dirty="0"/>
              <a:t>B.1.2</a:t>
            </a:r>
          </a:p>
          <a:p>
            <a:pPr marL="457200" indent="-457200">
              <a:spcBef>
                <a:spcPts val="0"/>
              </a:spcBef>
              <a:buFont typeface="+mj-lt"/>
              <a:buAutoNum type="arabicPeriod" startAt="9"/>
            </a:pPr>
            <a:r>
              <a:rPr lang="fr" sz="2000" dirty="0"/>
              <a:t>Utiliser l' ACV CO </a:t>
            </a:r>
            <a:r>
              <a:rPr lang="fr" sz="2000" baseline="-25000" dirty="0"/>
              <a:t>2</a:t>
            </a:r>
            <a:r>
              <a:rPr lang="fr" sz="2000" dirty="0"/>
              <a:t> éq. facteurs d'émission pour le chauffage/froid urbain afin de convertir les unités d'énergie en éq. </a:t>
            </a:r>
            <a:r>
              <a:rPr lang="fr" sz="2000" b="1" dirty="0"/>
              <a:t>CO </a:t>
            </a:r>
            <a:r>
              <a:rPr lang="fr" sz="2000" b="1" baseline="-25000" dirty="0"/>
              <a:t>2 </a:t>
            </a:r>
            <a:r>
              <a:rPr lang="fr" sz="2000" b="1" dirty="0"/>
              <a:t>. masse </a:t>
            </a:r>
            <a:r>
              <a:rPr lang="fr" sz="2000" dirty="0">
                <a:solidFill>
                  <a:prstClr val="black"/>
                </a:solidFill>
              </a:rPr>
              <a:t>, [kg CO </a:t>
            </a:r>
            <a:r>
              <a:rPr lang="fr" sz="2000" baseline="-25000" dirty="0">
                <a:solidFill>
                  <a:prstClr val="black"/>
                </a:solidFill>
              </a:rPr>
              <a:t>2 </a:t>
            </a:r>
            <a:r>
              <a:rPr lang="fr" sz="2000" dirty="0">
                <a:solidFill>
                  <a:prstClr val="black"/>
                </a:solidFill>
              </a:rPr>
              <a:t>eq.]</a:t>
            </a:r>
            <a:endParaRPr lang="en-US" sz="2000" b="1" dirty="0"/>
          </a:p>
          <a:p>
            <a:pPr marL="457200" indent="-457200">
              <a:spcBef>
                <a:spcPts val="0"/>
              </a:spcBef>
              <a:buFont typeface="+mj-lt"/>
              <a:buAutoNum type="arabicPeriod" startAt="9"/>
            </a:pPr>
            <a:r>
              <a:rPr lang="fr" sz="2000" dirty="0">
                <a:solidFill>
                  <a:prstClr val="black"/>
                </a:solidFill>
              </a:rPr>
              <a:t>Calculer l'intensité des GES du </a:t>
            </a:r>
            <a:r>
              <a:rPr lang="fr" sz="2000" dirty="0"/>
              <a:t>chauffage/froid urbain, [ </a:t>
            </a:r>
            <a:r>
              <a:rPr lang="fr" sz="2000" dirty="0">
                <a:solidFill>
                  <a:prstClr val="black"/>
                </a:solidFill>
              </a:rPr>
              <a:t>kg CO </a:t>
            </a:r>
            <a:r>
              <a:rPr lang="fr" sz="2000" baseline="-25000" dirty="0">
                <a:solidFill>
                  <a:prstClr val="black"/>
                </a:solidFill>
              </a:rPr>
              <a:t>2 </a:t>
            </a:r>
            <a:r>
              <a:rPr lang="fr" sz="2000" dirty="0">
                <a:solidFill>
                  <a:prstClr val="black"/>
                </a:solidFill>
              </a:rPr>
              <a:t>eq./ m </a:t>
            </a:r>
            <a:r>
              <a:rPr lang="fr" sz="2000" baseline="30000" dirty="0">
                <a:solidFill>
                  <a:prstClr val="black"/>
                </a:solidFill>
              </a:rPr>
              <a:t>2 </a:t>
            </a:r>
            <a:r>
              <a:rPr lang="fr" sz="2000" dirty="0">
                <a:solidFill>
                  <a:prstClr val="black"/>
                </a:solidFill>
              </a:rPr>
              <a:t>/ </a:t>
            </a:r>
            <a:r>
              <a:rPr lang="fr" sz="2000" dirty="0" err="1">
                <a:solidFill>
                  <a:prstClr val="black"/>
                </a:solidFill>
              </a:rPr>
              <a:t>an </a:t>
            </a:r>
            <a:r>
              <a:rPr lang="fr" sz="2000" dirty="0">
                <a:solidFill>
                  <a:prstClr val="black"/>
                </a:solidFill>
              </a:rPr>
              <a:t>]</a:t>
            </a:r>
            <a:endParaRPr lang="en-US" sz="2000" dirty="0">
              <a:solidFill>
                <a:prstClr val="black"/>
              </a:solidFill>
            </a:endParaRPr>
          </a:p>
          <a:p>
            <a:pPr marL="457200" indent="-457200">
              <a:spcBef>
                <a:spcPts val="0"/>
              </a:spcBef>
              <a:buFont typeface="+mj-lt"/>
              <a:buAutoNum type="arabicPeriod" startAt="9"/>
            </a:pPr>
            <a:endParaRPr lang="en-US" sz="2000" dirty="0"/>
          </a:p>
          <a:p>
            <a:pPr marL="457200" lvl="0" indent="-457200">
              <a:buFont typeface="+mj-lt"/>
              <a:buAutoNum type="arabicPeriod" startAt="9"/>
            </a:pPr>
            <a:endParaRPr lang="en-US" sz="2000" dirty="0">
              <a:solidFill>
                <a:srgbClr val="00B0F0"/>
              </a:solidFill>
            </a:endParaRPr>
          </a:p>
        </p:txBody>
      </p:sp>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grpSp>
        <p:nvGrpSpPr>
          <p:cNvPr id="12" name="Group 11"/>
          <p:cNvGrpSpPr/>
          <p:nvPr/>
        </p:nvGrpSpPr>
        <p:grpSpPr>
          <a:xfrm>
            <a:off x="6457327" y="5134534"/>
            <a:ext cx="2601609" cy="1336522"/>
            <a:chOff x="2813291" y="4751762"/>
            <a:chExt cx="2601609" cy="1336522"/>
          </a:xfrm>
        </p:grpSpPr>
        <p:pic>
          <p:nvPicPr>
            <p:cNvPr id="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291" y="4751762"/>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2901809" y="5014514"/>
              <a:ext cx="192815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Chaleur/Froid</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3306401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26</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 (Totale </a:t>
            </a:r>
            <a:r>
              <a:rPr lang="fr" b="1" dirty="0">
                <a:latin typeface="Calibri" panose="020F0502020204030204" pitchFamily="34" charset="0"/>
                <a:cs typeface="Calibri" panose="020F0502020204030204" pitchFamily="34" charset="0"/>
              </a:rPr>
              <a:t>)</a:t>
            </a:r>
            <a:endParaRPr lang="it-IT" dirty="0"/>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243150" y="1535426"/>
            <a:ext cx="7965185" cy="455285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12"/>
            </a:pPr>
            <a:r>
              <a:rPr lang="fr" sz="2000" dirty="0"/>
              <a:t>Additionnez toutes les intensités calculées pour calculer </a:t>
            </a:r>
            <a:r>
              <a:rPr lang="fr" sz="2000" dirty="0">
                <a:solidFill>
                  <a:prstClr val="black"/>
                </a:solidFill>
              </a:rPr>
              <a:t>l' intensité </a:t>
            </a:r>
            <a:r>
              <a:rPr lang="fr" sz="2000" b="1" dirty="0">
                <a:solidFill>
                  <a:prstClr val="black"/>
                </a:solidFill>
              </a:rPr>
              <a:t>totale des GES </a:t>
            </a:r>
            <a:r>
              <a:rPr lang="fr" sz="2000" dirty="0">
                <a:solidFill>
                  <a:prstClr val="black"/>
                </a:solidFill>
              </a:rPr>
              <a:t>, [kg CO </a:t>
            </a:r>
            <a:r>
              <a:rPr lang="fr" sz="2000" baseline="-25000" dirty="0">
                <a:solidFill>
                  <a:prstClr val="black"/>
                </a:solidFill>
              </a:rPr>
              <a:t>2 </a:t>
            </a:r>
            <a:r>
              <a:rPr lang="fr" sz="2000" dirty="0">
                <a:solidFill>
                  <a:prstClr val="black"/>
                </a:solidFill>
              </a:rPr>
              <a:t>eq./ m </a:t>
            </a:r>
            <a:r>
              <a:rPr lang="fr" sz="2000" baseline="30000" dirty="0">
                <a:solidFill>
                  <a:prstClr val="black"/>
                </a:solidFill>
              </a:rPr>
              <a:t>2 </a:t>
            </a:r>
            <a:r>
              <a:rPr lang="fr" sz="2000" dirty="0">
                <a:solidFill>
                  <a:prstClr val="black"/>
                </a:solidFill>
              </a:rPr>
              <a:t>/ </a:t>
            </a:r>
            <a:r>
              <a:rPr lang="fr" sz="2000" dirty="0" err="1">
                <a:solidFill>
                  <a:prstClr val="black"/>
                </a:solidFill>
              </a:rPr>
              <a:t>an </a:t>
            </a:r>
            <a:r>
              <a:rPr lang="fr" sz="2000" dirty="0">
                <a:solidFill>
                  <a:prstClr val="black"/>
                </a:solidFill>
              </a:rPr>
              <a:t>]</a:t>
            </a:r>
            <a:endParaRPr lang="en-US" sz="2000" u="sng" dirty="0"/>
          </a:p>
          <a:p>
            <a:pPr marL="457200" lvl="0" indent="-457200">
              <a:buFont typeface="+mj-lt"/>
              <a:buAutoNum type="arabicPeriod" startAt="12"/>
            </a:pPr>
            <a:endParaRPr lang="en-US" sz="2000" u="sng" dirty="0">
              <a:solidFill>
                <a:srgbClr val="FF0000"/>
              </a:solidFill>
            </a:endParaRP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1195" y="4262767"/>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3422094" y="4527759"/>
            <a:ext cx="1015599"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Total</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e 1">
            <a:extLst>
              <a:ext uri="{FF2B5EF4-FFF2-40B4-BE49-F238E27FC236}">
                <a16:creationId xmlns:a16="http://schemas.microsoft.com/office/drawing/2014/main" id="{BA20E1AF-5D29-DC0F-0413-058F0808E826}"/>
              </a:ext>
            </a:extLst>
          </p:cNvPr>
          <p:cNvGrpSpPr/>
          <p:nvPr/>
        </p:nvGrpSpPr>
        <p:grpSpPr>
          <a:xfrm>
            <a:off x="683066" y="2936457"/>
            <a:ext cx="7509254" cy="1200329"/>
            <a:chOff x="365242" y="2684247"/>
            <a:chExt cx="7509254" cy="1200329"/>
          </a:xfrm>
        </p:grpSpPr>
        <p:pic>
          <p:nvPicPr>
            <p:cNvPr id="3" name="Image 2">
              <a:extLst>
                <a:ext uri="{FF2B5EF4-FFF2-40B4-BE49-F238E27FC236}">
                  <a16:creationId xmlns:a16="http://schemas.microsoft.com/office/drawing/2014/main" id="{FE54B86F-18A1-4C31-3FFB-CA42B238D76C}"/>
                </a:ext>
              </a:extLst>
            </p:cNvPr>
            <p:cNvPicPr>
              <a:picLocks noChangeAspect="1"/>
            </p:cNvPicPr>
            <p:nvPr/>
          </p:nvPicPr>
          <p:blipFill>
            <a:blip r:embed="rId5"/>
            <a:stretch>
              <a:fillRect/>
            </a:stretch>
          </p:blipFill>
          <p:spPr>
            <a:xfrm>
              <a:off x="365242" y="2684247"/>
              <a:ext cx="7509254" cy="1200329"/>
            </a:xfrm>
            <a:prstGeom prst="rect">
              <a:avLst/>
            </a:prstGeom>
          </p:spPr>
        </p:pic>
        <p:sp>
          <p:nvSpPr>
            <p:cNvPr id="4" name="ZoneTexte 3">
              <a:extLst>
                <a:ext uri="{FF2B5EF4-FFF2-40B4-BE49-F238E27FC236}">
                  <a16:creationId xmlns:a16="http://schemas.microsoft.com/office/drawing/2014/main" id="{9E54BE4A-A69A-5B0F-1438-B7CA2023A0A6}"/>
                </a:ext>
              </a:extLst>
            </p:cNvPr>
            <p:cNvSpPr txBox="1"/>
            <p:nvPr/>
          </p:nvSpPr>
          <p:spPr>
            <a:xfrm>
              <a:off x="542061" y="2915079"/>
              <a:ext cx="1475725"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Combustibles</a:t>
              </a:r>
            </a:p>
          </p:txBody>
        </p:sp>
        <p:sp>
          <p:nvSpPr>
            <p:cNvPr id="8" name="ZoneTexte 7">
              <a:extLst>
                <a:ext uri="{FF2B5EF4-FFF2-40B4-BE49-F238E27FC236}">
                  <a16:creationId xmlns:a16="http://schemas.microsoft.com/office/drawing/2014/main" id="{A88DB41D-663D-A5C1-EE12-3CDF882F9DEA}"/>
                </a:ext>
              </a:extLst>
            </p:cNvPr>
            <p:cNvSpPr txBox="1"/>
            <p:nvPr/>
          </p:nvSpPr>
          <p:spPr>
            <a:xfrm>
              <a:off x="3358088" y="2915079"/>
              <a:ext cx="1127616"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Electricité</a:t>
              </a:r>
            </a:p>
          </p:txBody>
        </p:sp>
        <p:sp>
          <p:nvSpPr>
            <p:cNvPr id="20" name="ZoneTexte 19">
              <a:extLst>
                <a:ext uri="{FF2B5EF4-FFF2-40B4-BE49-F238E27FC236}">
                  <a16:creationId xmlns:a16="http://schemas.microsoft.com/office/drawing/2014/main" id="{B3C18FF0-F2FF-8729-EFC8-693F56CBC0E9}"/>
                </a:ext>
              </a:extLst>
            </p:cNvPr>
            <p:cNvSpPr txBox="1"/>
            <p:nvPr/>
          </p:nvSpPr>
          <p:spPr>
            <a:xfrm>
              <a:off x="5914161" y="2915079"/>
              <a:ext cx="1345625" cy="369332"/>
            </a:xfrm>
            <a:prstGeom prst="rect">
              <a:avLst/>
            </a:prstGeom>
            <a:noFill/>
          </p:spPr>
          <p:txBody>
            <a:bodyPr wrap="none" rtlCol="0">
              <a:spAutoFit/>
            </a:bodyPr>
            <a:lstStyle/>
            <a:p>
              <a:r>
                <a:rPr lang="fr-FR" b="1" dirty="0">
                  <a:solidFill>
                    <a:srgbClr val="C00000"/>
                  </a:solidFill>
                  <a:effectLst>
                    <a:outerShdw blurRad="38100" dist="38100" dir="2700000" algn="tl">
                      <a:srgbClr val="000000">
                        <a:alpha val="43137"/>
                      </a:srgbClr>
                    </a:outerShdw>
                  </a:effectLst>
                </a:rPr>
                <a:t>Chaud/froid</a:t>
              </a:r>
            </a:p>
          </p:txBody>
        </p:sp>
      </p:grpSp>
      <p:grpSp>
        <p:nvGrpSpPr>
          <p:cNvPr id="21" name="Groupe 20">
            <a:extLst>
              <a:ext uri="{FF2B5EF4-FFF2-40B4-BE49-F238E27FC236}">
                <a16:creationId xmlns:a16="http://schemas.microsoft.com/office/drawing/2014/main" id="{3264DEDE-812B-8664-ECB0-0070B1C79C52}"/>
              </a:ext>
            </a:extLst>
          </p:cNvPr>
          <p:cNvGrpSpPr/>
          <p:nvPr/>
        </p:nvGrpSpPr>
        <p:grpSpPr>
          <a:xfrm>
            <a:off x="0" y="5928255"/>
            <a:ext cx="9144000" cy="939270"/>
            <a:chOff x="0" y="5918730"/>
            <a:chExt cx="9144000" cy="939270"/>
          </a:xfrm>
        </p:grpSpPr>
        <p:pic>
          <p:nvPicPr>
            <p:cNvPr id="22" name="Image 21">
              <a:extLst>
                <a:ext uri="{FF2B5EF4-FFF2-40B4-BE49-F238E27FC236}">
                  <a16:creationId xmlns:a16="http://schemas.microsoft.com/office/drawing/2014/main" id="{87503AA8-441B-D9D2-DCD8-04E690D66A65}"/>
                </a:ext>
              </a:extLst>
            </p:cNvPr>
            <p:cNvPicPr>
              <a:picLocks noChangeAspect="1"/>
            </p:cNvPicPr>
            <p:nvPr/>
          </p:nvPicPr>
          <p:blipFill>
            <a:blip r:embed="rId6"/>
            <a:stretch>
              <a:fillRect/>
            </a:stretch>
          </p:blipFill>
          <p:spPr>
            <a:xfrm>
              <a:off x="304324" y="5918730"/>
              <a:ext cx="1798476" cy="636325"/>
            </a:xfrm>
            <a:prstGeom prst="rect">
              <a:avLst/>
            </a:prstGeom>
          </p:spPr>
        </p:pic>
        <p:sp>
          <p:nvSpPr>
            <p:cNvPr id="23" name="ZoneTexte 22">
              <a:extLst>
                <a:ext uri="{FF2B5EF4-FFF2-40B4-BE49-F238E27FC236}">
                  <a16:creationId xmlns:a16="http://schemas.microsoft.com/office/drawing/2014/main" id="{3A74CB08-F381-5AF0-BDA3-A18C16451BE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4" name="Rectangle 23">
              <a:extLst>
                <a:ext uri="{FF2B5EF4-FFF2-40B4-BE49-F238E27FC236}">
                  <a16:creationId xmlns:a16="http://schemas.microsoft.com/office/drawing/2014/main" id="{F25230E1-1B28-9DE5-18CF-183078BA8AA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377160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3C91EB22-A8CA-698B-B808-D77D313E4ACE}"/>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C130BC35-9452-F8C7-28F5-78A149E83131}"/>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04B04FAB-43BE-B56C-5E68-078B8250520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D3FCEFAD-A594-8B79-BA07-7D6C02CE88F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27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t>C.1.2 - ÉMISSIONS DE GES EN FONCTIONNEMENT</a:t>
            </a:r>
            <a:endParaRPr lang="it-IT" sz="2800" dirty="0"/>
          </a:p>
        </p:txBody>
      </p:sp>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TextBox 2"/>
              <p:cNvSpPr txBox="1"/>
              <p:nvPr/>
            </p:nvSpPr>
            <p:spPr>
              <a:xfrm>
                <a:off x="1342664" y="1539428"/>
                <a:ext cx="6450163" cy="7173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𝐸</m:t>
                      </m:r>
                      <m:r>
                        <a:rPr lang="en-US" b="0" i="1" smtClean="0">
                          <a:latin typeface="Cambria Math"/>
                        </a:rPr>
                        <m:t>= </m:t>
                      </m:r>
                      <m:f>
                        <m:fPr>
                          <m:ctrlPr>
                            <a:rPr lang="en-US" b="0" i="1" smtClean="0">
                              <a:latin typeface="Cambria Math" panose="02040503050406030204" pitchFamily="18" charset="0"/>
                            </a:rPr>
                          </m:ctrlPr>
                        </m:fPr>
                        <m:num>
                          <m:nary>
                            <m:naryPr>
                              <m:chr m:val="∑"/>
                              <m:ctrlPr>
                                <a:rPr lang="en-US" b="0" i="1" smtClean="0">
                                  <a:latin typeface="Cambria Math" panose="02040503050406030204" pitchFamily="18" charset="0"/>
                                </a:rPr>
                              </m:ctrlPr>
                            </m:naryPr>
                            <m:sub>
                              <m:r>
                                <m:rPr>
                                  <m:brk m:alnAt="23"/>
                                </m:rPr>
                                <a:rPr lang="en-US" b="0" i="1" smtClean="0">
                                  <a:latin typeface="Cambria Math"/>
                                </a:rPr>
                                <m:t>1</m:t>
                              </m:r>
                            </m:sub>
                            <m:sup>
                              <m:r>
                                <a:rPr lang="en-US" b="0" i="1" smtClean="0">
                                  <a:latin typeface="Cambria Math"/>
                                </a:rPr>
                                <m:t>𝑖</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𝑄</m:t>
                                      </m:r>
                                    </m:e>
                                    <m:sub>
                                      <m:r>
                                        <a:rPr lang="en-US" b="0" i="1" smtClean="0">
                                          <a:latin typeface="Cambria Math"/>
                                        </a:rPr>
                                        <m:t>𝑓𝑢𝑒𝑙</m:t>
                                      </m:r>
                                      <m:r>
                                        <a:rPr lang="en-US" b="0" i="1" smtClean="0">
                                          <a:latin typeface="Cambria Math"/>
                                        </a:rPr>
                                        <m:t>,</m:t>
                                      </m:r>
                                      <m:r>
                                        <a:rPr lang="en-US" b="0" i="1" smtClean="0">
                                          <a:latin typeface="Cambria Math"/>
                                        </a:rPr>
                                        <m:t>𝑖</m:t>
                                      </m:r>
                                      <m:r>
                                        <a:rPr lang="en-US" b="0" i="1" smtClean="0">
                                          <a:latin typeface="Cambria Math"/>
                                        </a:rPr>
                                        <m:t> </m:t>
                                      </m:r>
                                    </m:sub>
                                  </m:sSub>
                                  <m:sSub>
                                    <m:sSubPr>
                                      <m:ctrlPr>
                                        <a:rPr lang="en-US" b="0" i="1" smtClean="0">
                                          <a:latin typeface="Cambria Math" panose="02040503050406030204" pitchFamily="18" charset="0"/>
                                        </a:rPr>
                                      </m:ctrlPr>
                                    </m:sSubPr>
                                    <m:e>
                                      <m:r>
                                        <a:rPr lang="en-US" b="0" i="1" smtClean="0">
                                          <a:latin typeface="Cambria Math"/>
                                          <a:sym typeface="Wingdings"/>
                                        </a:rPr>
                                        <m:t> </m:t>
                                      </m:r>
                                      <m:r>
                                        <a:rPr lang="en-US" b="0" i="1" smtClean="0">
                                          <a:latin typeface="Cambria Math"/>
                                        </a:rPr>
                                        <m:t>𝐿𝐻𝑉</m:t>
                                      </m:r>
                                    </m:e>
                                    <m:sub>
                                      <m:r>
                                        <a:rPr lang="en-US" b="0" i="1" smtClean="0">
                                          <a:latin typeface="Cambria Math"/>
                                        </a:rPr>
                                        <m:t>𝑖</m:t>
                                      </m:r>
                                    </m:sub>
                                  </m:sSub>
                                  <m:r>
                                    <a:rPr lang="en-US" b="0" i="1" smtClean="0">
                                      <a:latin typeface="Cambria Math"/>
                                    </a:rPr>
                                    <m:t> </m:t>
                                  </m:r>
                                  <m:sSub>
                                    <m:sSubPr>
                                      <m:ctrlPr>
                                        <a:rPr lang="en-US" b="0" i="1" smtClean="0">
                                          <a:latin typeface="Cambria Math" panose="02040503050406030204" pitchFamily="18" charset="0"/>
                                        </a:rPr>
                                      </m:ctrlPr>
                                    </m:sSubPr>
                                    <m:e>
                                      <m:r>
                                        <a:rPr lang="en-US" b="0" i="1" smtClean="0">
                                          <a:latin typeface="Cambria Math"/>
                                          <a:sym typeface="Wingdings"/>
                                        </a:rPr>
                                        <m:t> </m:t>
                                      </m:r>
                                      <m:r>
                                        <a:rPr lang="en-US" b="0" i="1" smtClean="0">
                                          <a:latin typeface="Cambria Math"/>
                                        </a:rPr>
                                        <m:t>𝑘</m:t>
                                      </m:r>
                                    </m:e>
                                    <m:sub>
                                      <m:r>
                                        <a:rPr lang="en-US" b="0" i="1" smtClean="0">
                                          <a:latin typeface="Cambria Math"/>
                                        </a:rPr>
                                        <m:t>𝑒𝑚</m:t>
                                      </m:r>
                                      <m:r>
                                        <a:rPr lang="en-US" b="0" i="1" smtClean="0">
                                          <a:latin typeface="Cambria Math"/>
                                        </a:rPr>
                                        <m:t>,</m:t>
                                      </m:r>
                                      <m:r>
                                        <a:rPr lang="en-US" b="0" i="1" smtClean="0">
                                          <a:latin typeface="Cambria Math"/>
                                        </a:rPr>
                                        <m:t>𝑖</m:t>
                                      </m:r>
                                    </m:sub>
                                  </m:sSub>
                                </m:e>
                              </m:d>
                              <m:r>
                                <a:rPr lang="en-US" b="0" i="1" smtClean="0">
                                  <a:latin typeface="Cambria Math"/>
                                </a:rPr>
                                <m:t>+(</m:t>
                              </m:r>
                            </m:e>
                          </m:nary>
                          <m:sSub>
                            <m:sSubPr>
                              <m:ctrlPr>
                                <a:rPr lang="en-US" b="0" i="1" smtClean="0">
                                  <a:latin typeface="Cambria Math" panose="02040503050406030204" pitchFamily="18" charset="0"/>
                                </a:rPr>
                              </m:ctrlPr>
                            </m:sSubPr>
                            <m:e>
                              <m:r>
                                <a:rPr lang="en-US" b="0" i="1" smtClean="0">
                                  <a:latin typeface="Cambria Math"/>
                                </a:rPr>
                                <m:t>𝑄</m:t>
                              </m:r>
                            </m:e>
                            <m:sub>
                              <m:r>
                                <a:rPr lang="en-US" b="0" i="1" smtClean="0">
                                  <a:latin typeface="Cambria Math"/>
                                </a:rPr>
                                <m:t>𝑒𝑙</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𝑘</m:t>
                              </m:r>
                            </m:e>
                            <m:sub>
                              <m:r>
                                <a:rPr lang="en-US" i="1">
                                  <a:latin typeface="Cambria Math"/>
                                </a:rPr>
                                <m:t>𝑒𝑚</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𝑄</m:t>
                              </m:r>
                            </m:e>
                            <m:sub>
                              <m:r>
                                <a:rPr lang="en-US" b="0" i="1" smtClean="0">
                                  <a:latin typeface="Cambria Math"/>
                                </a:rPr>
                                <m:t>𝑑h𝑐</m:t>
                              </m:r>
                            </m:sub>
                          </m:sSub>
                          <m:r>
                            <a:rPr lang="en-US" b="0" i="1" smtClean="0">
                              <a:latin typeface="Cambria Math"/>
                            </a:rPr>
                            <m:t> </m:t>
                          </m:r>
                          <m:r>
                            <a:rPr lang="en-US" b="0" i="1" smtClean="0">
                              <a:latin typeface="Cambria Math"/>
                              <a:sym typeface="Wingdings"/>
                            </a:rPr>
                            <m:t> </m:t>
                          </m:r>
                          <m:r>
                            <a:rPr lang="en-US" b="0" i="1" smtClean="0">
                              <a:latin typeface="Cambria Math"/>
                            </a:rPr>
                            <m:t> </m:t>
                          </m:r>
                          <m:sSub>
                            <m:sSubPr>
                              <m:ctrlPr>
                                <a:rPr lang="en-US" b="0" i="1" smtClean="0">
                                  <a:latin typeface="Cambria Math" panose="02040503050406030204" pitchFamily="18" charset="0"/>
                                </a:rPr>
                              </m:ctrlPr>
                            </m:sSubPr>
                            <m:e>
                              <m:r>
                                <a:rPr lang="en-US" b="0" i="1" smtClean="0">
                                  <a:latin typeface="Cambria Math"/>
                                </a:rPr>
                                <m:t>𝑘</m:t>
                              </m:r>
                            </m:e>
                            <m:sub>
                              <m:r>
                                <a:rPr lang="en-US" b="0" i="1" smtClean="0">
                                  <a:latin typeface="Cambria Math"/>
                                </a:rPr>
                                <m:t>𝑒𝑚</m:t>
                              </m:r>
                              <m:r>
                                <a:rPr lang="en-US" b="0" i="1" smtClean="0">
                                  <a:latin typeface="Cambria Math"/>
                                </a:rPr>
                                <m:t>.</m:t>
                              </m:r>
                              <m:r>
                                <a:rPr lang="en-US" b="0" i="1" smtClean="0">
                                  <a:latin typeface="Cambria Math"/>
                                </a:rPr>
                                <m:t>𝑑h𝑐</m:t>
                              </m:r>
                            </m:sub>
                          </m:sSub>
                          <m:r>
                            <a:rPr lang="en-US" b="0" i="1" smtClean="0">
                              <a:latin typeface="Cambria Math"/>
                            </a:rPr>
                            <m:t>)</m:t>
                          </m:r>
                        </m:num>
                        <m:den>
                          <m:sSub>
                            <m:sSubPr>
                              <m:ctrlPr>
                                <a:rPr lang="en-US" b="0" i="1" smtClean="0">
                                  <a:latin typeface="Cambria Math" panose="02040503050406030204" pitchFamily="18" charset="0"/>
                                </a:rPr>
                              </m:ctrlPr>
                            </m:sSubPr>
                            <m:e>
                              <m:r>
                                <a:rPr lang="en-US" b="0" i="1" smtClean="0">
                                  <a:latin typeface="Cambria Math"/>
                                </a:rPr>
                                <m:t>𝐴</m:t>
                              </m:r>
                            </m:e>
                            <m:sub>
                              <m:r>
                                <a:rPr lang="en-US" b="0" i="1" smtClean="0">
                                  <a:latin typeface="Cambria Math"/>
                                </a:rPr>
                                <m:t>𝑢</m:t>
                              </m:r>
                            </m:sub>
                          </m:sSub>
                        </m:den>
                      </m:f>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342664" y="1539428"/>
                <a:ext cx="6450163" cy="717376"/>
              </a:xfrm>
              <a:prstGeom prst="rect">
                <a:avLst/>
              </a:prstGeom>
              <a:blipFill rotWithShape="1">
                <a:blip r:embed="rId5"/>
                <a:stretch>
                  <a:fillRect/>
                </a:stretch>
              </a:blipFill>
            </p:spPr>
            <p:txBody>
              <a:bodyPr/>
              <a:lstStyle/>
              <a:p>
                <a:r xmlns:a="http://schemas.openxmlformats.org/drawingml/2006/main">
                  <a:rPr lang="fr">
                    <a:noFill/>
                  </a:rPr>
                  <a:t> </a:t>
                </a:r>
              </a:p>
            </p:txBody>
          </p:sp>
        </mc:Fallback>
      </mc:AlternateContent>
      <p:sp>
        <p:nvSpPr>
          <p:cNvPr id="11" name="Rectangle 10"/>
          <p:cNvSpPr/>
          <p:nvPr/>
        </p:nvSpPr>
        <p:spPr>
          <a:xfrm>
            <a:off x="268224" y="2125605"/>
            <a:ext cx="8597127" cy="2893100"/>
          </a:xfrm>
          <a:prstGeom prst="rect">
            <a:avLst/>
          </a:prstGeom>
        </p:spPr>
        <p:txBody>
          <a:bodyPr wrap="square">
            <a:spAutoFit/>
          </a:bodyPr>
          <a:lstStyle/>
          <a:p>
            <a:r>
              <a:rPr lang="fr" sz="1600" dirty="0"/>
              <a:t>ous ici</a:t>
            </a:r>
          </a:p>
          <a:p>
            <a:r>
              <a:rPr lang="fr" sz="1600" dirty="0" err="1"/>
              <a:t>Q </a:t>
            </a:r>
            <a:r>
              <a:rPr lang="fr" sz="1600" baseline="-25000" dirty="0" err="1"/>
              <a:t>carburant, je</a:t>
            </a:r>
            <a:r>
              <a:rPr lang="fr" sz="1600" dirty="0"/>
              <a:t> = quantité totale de consommation annuelle de carburant du ième combustible </a:t>
            </a:r>
            <a:r>
              <a:rPr lang="fr" sz="1600" dirty="0" err="1"/>
              <a:t>( </a:t>
            </a:r>
            <a:r>
              <a:rPr lang="fr" sz="1600" dirty="0"/>
              <a:t>par exemple m </a:t>
            </a:r>
            <a:r>
              <a:rPr lang="fr" sz="1600" baseline="30000" dirty="0"/>
              <a:t>3 </a:t>
            </a:r>
            <a:r>
              <a:rPr lang="fr" sz="1600" dirty="0"/>
              <a:t>pour le gaz ou </a:t>
            </a:r>
            <a:r>
              <a:rPr lang="fr" sz="1600" dirty="0" err="1"/>
              <a:t>l </a:t>
            </a:r>
            <a:r>
              <a:rPr lang="fr" sz="1600" dirty="0"/>
              <a:t>pour le fioul)</a:t>
            </a:r>
            <a:endParaRPr lang="en-US" sz="1600" dirty="0"/>
          </a:p>
          <a:p>
            <a:r>
              <a:rPr lang="fr" sz="1600" dirty="0" err="1"/>
              <a:t>PCI </a:t>
            </a:r>
            <a:r>
              <a:rPr lang="fr" sz="1600" baseline="-25000" dirty="0" err="1"/>
              <a:t>i </a:t>
            </a:r>
            <a:r>
              <a:rPr lang="fr" sz="1600" dirty="0"/>
              <a:t>= pouvoir calorifique inférieur du </a:t>
            </a:r>
            <a:r>
              <a:rPr lang="fr" sz="1600" dirty="0" err="1"/>
              <a:t>i-ième </a:t>
            </a:r>
            <a:r>
              <a:rPr lang="fr" sz="1600" dirty="0"/>
              <a:t>combustible (ex. </a:t>
            </a:r>
            <a:r>
              <a:rPr lang="fr" sz="1600" dirty="0" err="1"/>
              <a:t>kWh </a:t>
            </a:r>
            <a:r>
              <a:rPr lang="fr" sz="1600" baseline="-25000" dirty="0" err="1"/>
              <a:t>th </a:t>
            </a:r>
            <a:r>
              <a:rPr lang="fr" sz="1600" dirty="0"/>
              <a:t>/m </a:t>
            </a:r>
            <a:r>
              <a:rPr lang="fr" sz="1600" baseline="30000" dirty="0"/>
              <a:t>3</a:t>
            </a:r>
            <a:r>
              <a:rPr lang="fr" sz="1600" dirty="0"/>
              <a:t> ou </a:t>
            </a:r>
            <a:r>
              <a:rPr lang="fr" sz="1600" dirty="0" err="1"/>
              <a:t>kWh </a:t>
            </a:r>
            <a:r>
              <a:rPr lang="fr" sz="1600" baseline="-25000" dirty="0" err="1"/>
              <a:t>th </a:t>
            </a:r>
            <a:r>
              <a:rPr lang="fr" sz="1600" dirty="0"/>
              <a:t>/ </a:t>
            </a:r>
            <a:r>
              <a:rPr lang="fr" sz="1600" dirty="0" err="1"/>
              <a:t>l </a:t>
            </a:r>
            <a:r>
              <a:rPr lang="fr" sz="1600" dirty="0"/>
              <a:t>)</a:t>
            </a:r>
            <a:endParaRPr lang="en-US" sz="1600" dirty="0"/>
          </a:p>
          <a:p>
            <a:r>
              <a:rPr lang="fr" sz="1600" dirty="0" err="1"/>
              <a:t>k </a:t>
            </a:r>
            <a:r>
              <a:rPr lang="fr" sz="1600" baseline="-25000" dirty="0" err="1"/>
              <a:t>em,i </a:t>
            </a:r>
            <a:r>
              <a:rPr lang="fr" sz="1600" dirty="0"/>
              <a:t>= ACV CO </a:t>
            </a:r>
            <a:r>
              <a:rPr lang="fr" sz="1600" baseline="-25000" dirty="0"/>
              <a:t>2</a:t>
            </a:r>
            <a:r>
              <a:rPr lang="fr" sz="1600" dirty="0"/>
              <a:t> éq. facteur d'émission du </a:t>
            </a:r>
            <a:r>
              <a:rPr lang="fr" sz="1600" dirty="0" err="1"/>
              <a:t>ième </a:t>
            </a:r>
            <a:r>
              <a:rPr lang="fr" sz="1600" dirty="0"/>
              <a:t>combustible (kg CO </a:t>
            </a:r>
            <a:r>
              <a:rPr lang="fr" sz="1600" baseline="-25000" dirty="0"/>
              <a:t>2 </a:t>
            </a:r>
            <a:r>
              <a:rPr lang="fr" sz="1600" dirty="0"/>
              <a:t>eq./ </a:t>
            </a:r>
            <a:r>
              <a:rPr lang="fr" sz="1600" dirty="0" err="1"/>
              <a:t>kWh </a:t>
            </a:r>
            <a:r>
              <a:rPr lang="fr" sz="1600" baseline="-25000" dirty="0" err="1"/>
              <a:t>th </a:t>
            </a:r>
            <a:r>
              <a:rPr lang="fr" sz="1600" dirty="0"/>
              <a:t>)</a:t>
            </a:r>
            <a:endParaRPr lang="en-US" sz="1600" dirty="0"/>
          </a:p>
          <a:p>
            <a:r>
              <a:rPr lang="fr" sz="1600" dirty="0" err="1"/>
              <a:t>Q </a:t>
            </a:r>
            <a:r>
              <a:rPr lang="fr" sz="1600" baseline="-25000" dirty="0" err="1"/>
              <a:t>el</a:t>
            </a:r>
            <a:r>
              <a:rPr lang="fr" sz="1600" dirty="0"/>
              <a:t> = quantité totale d' énergie électrique annuelle du réseau ( </a:t>
            </a:r>
            <a:r>
              <a:rPr lang="fr" sz="1600" dirty="0" err="1"/>
              <a:t>kWh </a:t>
            </a:r>
            <a:r>
              <a:rPr lang="fr" sz="1600" baseline="-25000" dirty="0" err="1"/>
              <a:t>e </a:t>
            </a:r>
            <a:r>
              <a:rPr lang="fr" sz="1600" dirty="0"/>
              <a:t>)</a:t>
            </a:r>
            <a:endParaRPr lang="en-US" sz="1600" dirty="0"/>
          </a:p>
          <a:p>
            <a:r>
              <a:rPr lang="fr" sz="1600" dirty="0" err="1"/>
              <a:t>k </a:t>
            </a:r>
            <a:r>
              <a:rPr lang="fr" sz="1600" baseline="-25000" dirty="0" err="1"/>
              <a:t>em</a:t>
            </a:r>
            <a:r>
              <a:rPr lang="fr" sz="1600" baseline="-25000" dirty="0"/>
              <a:t> </a:t>
            </a:r>
            <a:r>
              <a:rPr lang="fr" sz="1600" dirty="0"/>
              <a:t>= </a:t>
            </a:r>
            <a:r>
              <a:rPr lang="fr" sz="1600" baseline="-25000" dirty="0"/>
              <a:t>ACV </a:t>
            </a:r>
            <a:r>
              <a:rPr lang="fr" sz="1600" dirty="0"/>
              <a:t>CO2 éq. facteur d'émission de l'énergie électrique du réseau (kg CO </a:t>
            </a:r>
            <a:r>
              <a:rPr lang="fr" sz="1600" baseline="-25000" dirty="0"/>
              <a:t>2 </a:t>
            </a:r>
            <a:r>
              <a:rPr lang="fr" sz="1600" dirty="0"/>
              <a:t>eq . / </a:t>
            </a:r>
            <a:r>
              <a:rPr lang="fr" sz="1600" dirty="0" err="1"/>
              <a:t>kWh </a:t>
            </a:r>
            <a:r>
              <a:rPr lang="fr" sz="1600" baseline="-25000" dirty="0" err="1"/>
              <a:t>e </a:t>
            </a:r>
            <a:r>
              <a:rPr lang="fr" sz="1600" dirty="0"/>
              <a:t>)</a:t>
            </a:r>
            <a:endParaRPr lang="en-US" sz="1600" dirty="0"/>
          </a:p>
          <a:p>
            <a:r>
              <a:rPr lang="fr" sz="1600" dirty="0" err="1"/>
              <a:t>Q </a:t>
            </a:r>
            <a:r>
              <a:rPr lang="fr" sz="1600" baseline="-25000" dirty="0" err="1"/>
              <a:t>dc</a:t>
            </a:r>
            <a:r>
              <a:rPr lang="fr" sz="1600" dirty="0"/>
              <a:t> = quantité totale d'énergie annuelle provenant du chauffage/refroidissement urbain ( </a:t>
            </a:r>
            <a:r>
              <a:rPr lang="fr" sz="1600" dirty="0" err="1"/>
              <a:t>kWh </a:t>
            </a:r>
            <a:r>
              <a:rPr lang="fr" sz="1600" baseline="-25000" dirty="0" err="1"/>
              <a:t>th </a:t>
            </a:r>
            <a:r>
              <a:rPr lang="fr" sz="1600" dirty="0"/>
              <a:t>)</a:t>
            </a:r>
            <a:endParaRPr lang="en-US" sz="1600" dirty="0"/>
          </a:p>
          <a:p>
            <a:r>
              <a:rPr lang="fr" sz="1600" dirty="0" err="1"/>
              <a:t>k </a:t>
            </a:r>
            <a:r>
              <a:rPr lang="fr" sz="1600" baseline="-25000" dirty="0" err="1"/>
              <a:t>em,dhc</a:t>
            </a:r>
            <a:r>
              <a:rPr lang="fr" sz="1600" dirty="0"/>
              <a:t> = </a:t>
            </a:r>
            <a:r>
              <a:rPr lang="fr" sz="1600" baseline="-25000" dirty="0"/>
              <a:t>ACV </a:t>
            </a:r>
            <a:r>
              <a:rPr lang="fr" sz="1600" dirty="0"/>
              <a:t>CO2 éq. facteur d'émission de l'énergie du chauffage/refroidissement urbain (kg CO </a:t>
            </a:r>
            <a:r>
              <a:rPr lang="fr" sz="1600" baseline="-25000" dirty="0"/>
              <a:t>2 </a:t>
            </a:r>
            <a:r>
              <a:rPr lang="fr" sz="1600" dirty="0"/>
              <a:t>eq. / </a:t>
            </a:r>
            <a:r>
              <a:rPr lang="fr" sz="1600" dirty="0" err="1"/>
              <a:t>kWh </a:t>
            </a:r>
            <a:r>
              <a:rPr lang="fr" sz="1600" baseline="-25000" dirty="0" err="1"/>
              <a:t>th </a:t>
            </a:r>
            <a:r>
              <a:rPr lang="fr" sz="1600" dirty="0"/>
              <a:t>)</a:t>
            </a:r>
            <a:endParaRPr lang="en-US" sz="1600" dirty="0"/>
          </a:p>
          <a:p>
            <a:r>
              <a:rPr lang="fr" sz="1600" dirty="0"/>
              <a:t>Un </a:t>
            </a:r>
            <a:r>
              <a:rPr lang="fr" sz="1600" baseline="-25000" dirty="0"/>
              <a:t>toi</a:t>
            </a:r>
            <a:r>
              <a:rPr lang="fr" sz="1600" dirty="0"/>
              <a:t> = surface de plancher intérieure utile (m </a:t>
            </a:r>
            <a:r>
              <a:rPr lang="fr" sz="1600" baseline="30000" dirty="0"/>
              <a:t>2 </a:t>
            </a:r>
            <a:r>
              <a:rPr lang="fr" sz="1600" dirty="0"/>
              <a:t>)</a:t>
            </a:r>
            <a:endParaRPr lang="en-US" sz="1600" dirty="0"/>
          </a:p>
        </p:txBody>
      </p:sp>
      <p:grpSp>
        <p:nvGrpSpPr>
          <p:cNvPr id="12" name="Group 11"/>
          <p:cNvGrpSpPr/>
          <p:nvPr/>
        </p:nvGrpSpPr>
        <p:grpSpPr>
          <a:xfrm>
            <a:off x="6457327" y="5134534"/>
            <a:ext cx="2601609" cy="1336522"/>
            <a:chOff x="2813291" y="4751762"/>
            <a:chExt cx="2601609" cy="1336522"/>
          </a:xfrm>
        </p:grpSpPr>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3291" y="4751762"/>
              <a:ext cx="2601609" cy="1336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2901809" y="5014514"/>
              <a:ext cx="192815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Chaleur/Froid</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3312660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28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RÉFÉRENCES et NORMES</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349544"/>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Bef>
                <a:spcPts val="0"/>
              </a:spcBef>
              <a:spcAft>
                <a:spcPts val="600"/>
              </a:spcAft>
              <a:buNone/>
            </a:pPr>
            <a:r>
              <a:rPr lang="fr" sz="1600" b="1" dirty="0"/>
              <a:t>EN 15603 </a:t>
            </a:r>
            <a:r>
              <a:rPr lang="fr" sz="1600" dirty="0"/>
              <a:t>- Performance énergétique des bâtiments - Consommation énergétique globale et définition des cotes énergétiques</a:t>
            </a:r>
            <a:endParaRPr lang="en-GB" sz="1600" dirty="0"/>
          </a:p>
          <a:p>
            <a:pPr marL="395288" lvl="0" indent="-395288">
              <a:spcBef>
                <a:spcPts val="0"/>
              </a:spcBef>
              <a:spcAft>
                <a:spcPts val="600"/>
              </a:spcAft>
              <a:buNone/>
            </a:pPr>
            <a:r>
              <a:rPr lang="fr" sz="1600" b="1" dirty="0"/>
              <a:t>ISO 14067</a:t>
            </a:r>
            <a:r>
              <a:rPr lang="fr" sz="1600" dirty="0"/>
              <a:t> :2013 - Gaz à effet de serre -- Empreinte carbone des produits -- Exigences et lignes directrices pour la quantification et la communication. Genève : Organisation internationale de normalisation.</a:t>
            </a:r>
            <a:endParaRPr lang="en-US" sz="1600" dirty="0"/>
          </a:p>
          <a:p>
            <a:pPr marL="395288" indent="-395288">
              <a:spcBef>
                <a:spcPts val="0"/>
              </a:spcBef>
              <a:spcAft>
                <a:spcPts val="600"/>
              </a:spcAft>
              <a:buNone/>
            </a:pPr>
            <a:r>
              <a:rPr lang="fr" sz="1600" b="1" dirty="0"/>
              <a:t>Niveau(x ) </a:t>
            </a:r>
            <a:r>
              <a:rPr lang="fr" sz="1600" dirty="0"/>
              <a:t>Partie 1-2 – Version bêta. Bruxelles : Commission européenne. https://environment.ec.europa.eu/topics/circular-economy/levels_en _</a:t>
            </a:r>
          </a:p>
          <a:p>
            <a:pPr marL="395288" indent="-395288">
              <a:spcBef>
                <a:spcPts val="0"/>
              </a:spcBef>
              <a:spcAft>
                <a:spcPts val="600"/>
              </a:spcAft>
              <a:buNone/>
            </a:pPr>
            <a:r>
              <a:rPr lang="fr" sz="1600" b="1" dirty="0"/>
              <a:t>Directive (UE) 2015/652 </a:t>
            </a:r>
            <a:r>
              <a:rPr lang="fr" sz="1600" dirty="0"/>
              <a:t>définissant les méthodes de calcul et les exigences en matière de déclaration conformément à la directive 98/70/CE du Parlement européen et du Conseil relative à la qualité de l'essence et des carburants diesel.</a:t>
            </a:r>
          </a:p>
          <a:p>
            <a:pPr marL="395288" indent="-395288">
              <a:spcBef>
                <a:spcPts val="0"/>
              </a:spcBef>
              <a:spcAft>
                <a:spcPts val="600"/>
              </a:spcAft>
              <a:buNone/>
            </a:pPr>
            <a:r>
              <a:rPr lang="fr" sz="1600" b="1" dirty="0"/>
              <a:t>GIEC </a:t>
            </a:r>
            <a:r>
              <a:rPr lang="fr" sz="1600" dirty="0"/>
              <a:t>: 2014. Cinquième rapport d'évaluation du Groupe d'experts intergouvernemental sur l'évolution du climat. Genève, Suisse.</a:t>
            </a:r>
          </a:p>
          <a:p>
            <a:pPr marL="395288" indent="-395288">
              <a:spcBef>
                <a:spcPts val="0"/>
              </a:spcBef>
              <a:spcAft>
                <a:spcPts val="600"/>
              </a:spcAft>
              <a:buNone/>
            </a:pPr>
            <a:r>
              <a:rPr lang="fr" sz="1600" b="1" dirty="0"/>
              <a:t>JRC </a:t>
            </a:r>
            <a:r>
              <a:rPr lang="fr" sz="1600" dirty="0"/>
              <a:t>: 2013. Comment développer un plan d'action pour l'énergie durable (PAED) dans les pays partenaires du sud de la Méditerranée, JRC88817. Centre commun de recherche, Commission européenne.</a:t>
            </a:r>
            <a:endParaRPr lang="it-IT" sz="1600" dirty="0"/>
          </a:p>
          <a:p>
            <a:pPr marL="395288" lvl="0" indent="-395288">
              <a:spcBef>
                <a:spcPts val="0"/>
              </a:spcBef>
              <a:spcAft>
                <a:spcPts val="600"/>
              </a:spcAft>
              <a:buNone/>
            </a:pPr>
            <a:endParaRPr lang="it-IT" sz="16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grpSp>
        <p:nvGrpSpPr>
          <p:cNvPr id="2" name="Groupe 1">
            <a:extLst>
              <a:ext uri="{FF2B5EF4-FFF2-40B4-BE49-F238E27FC236}">
                <a16:creationId xmlns:a16="http://schemas.microsoft.com/office/drawing/2014/main" id="{672672E7-40FD-3AED-789F-0250CEE3A019}"/>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B21E10B-2A8B-E884-8739-2247B712440A}"/>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57A139E5-856D-CEA9-4A61-26CE9E3C27C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87661DCF-AF36-4A76-1CDE-09EBFDE71DD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38224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6212"/>
            <a:ext cx="2133600" cy="281788"/>
          </a:xfrm>
        </p:spPr>
        <p:txBody>
          <a:bodyPr/>
          <a:lstStyle/>
          <a:p>
            <a:fld id="{243FB592-B9A9-49AA-A86F-4031F7B97808}" type="slidenum">
              <a:rPr lang="en-US" smtClean="0"/>
              <a:t>29</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PHASE DE CONCEPTION</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grpSp>
        <p:nvGrpSpPr>
          <p:cNvPr id="2" name="Groupe 1">
            <a:extLst>
              <a:ext uri="{FF2B5EF4-FFF2-40B4-BE49-F238E27FC236}">
                <a16:creationId xmlns:a16="http://schemas.microsoft.com/office/drawing/2014/main" id="{27D041A5-930A-CBA8-523A-13CD2060E06F}"/>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6D998FB1-E8A3-A3AA-5879-FB21D619375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1E87BD65-068C-20C6-42D0-4FF34FB0C26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D4A0896F-5347-54CD-81B5-7AA6F8E9599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54188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a:noFill/>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9205" y="1320800"/>
            <a:ext cx="8681511" cy="4416594"/>
          </a:xfrm>
          <a:prstGeom prst="rect">
            <a:avLst/>
          </a:prstGeom>
        </p:spPr>
        <p:txBody>
          <a:bodyPr wrap="square">
            <a:spAutoFit/>
          </a:bodyPr>
          <a:lstStyle/>
          <a:p>
            <a:pPr>
              <a:spcBef>
                <a:spcPts val="1200"/>
              </a:spcBef>
            </a:pPr>
            <a:r>
              <a:rPr lang="fr" sz="2000" b="1" i="1" dirty="0"/>
              <a:t>Les gaz à effet de serre (GES) </a:t>
            </a:r>
            <a:r>
              <a:rPr lang="fr" sz="2000" i="1" dirty="0"/>
              <a:t>constituent un groupe de gaz contribuant au </a:t>
            </a:r>
            <a:r>
              <a:rPr lang="fr" sz="2000" b="1" i="1" dirty="0"/>
              <a:t>réchauffement climatique </a:t>
            </a:r>
            <a:r>
              <a:rPr lang="fr" sz="2000" i="1" dirty="0"/>
              <a:t>et </a:t>
            </a:r>
            <a:r>
              <a:rPr lang="fr" sz="2000" b="1" i="1" dirty="0"/>
              <a:t>au changement climatique </a:t>
            </a:r>
            <a:r>
              <a:rPr lang="fr" sz="2000" i="1" dirty="0"/>
              <a:t>. Le </a:t>
            </a:r>
            <a:r>
              <a:rPr lang="fr" sz="2000" b="1" i="1" dirty="0"/>
              <a:t>Protocole de Kyoto </a:t>
            </a:r>
            <a:r>
              <a:rPr lang="fr" sz="2000" i="1" dirty="0"/>
              <a:t>, un accord environnemental adopté par de nombreuses parties à la Convention-cadre des Nations Unies sur les changements climatiques (CCNUCC) en 1997 pour freiner le réchauffement climatique, couvre six GES : CO </a:t>
            </a:r>
            <a:r>
              <a:rPr lang="fr" sz="2000" i="1" baseline="-25000" dirty="0"/>
              <a:t>2 </a:t>
            </a:r>
            <a:r>
              <a:rPr lang="fr" sz="2000" i="1" dirty="0"/>
              <a:t>, CH </a:t>
            </a:r>
            <a:r>
              <a:rPr lang="fr" sz="2000" i="1" baseline="-25000" dirty="0"/>
              <a:t>4 </a:t>
            </a:r>
            <a:r>
              <a:rPr lang="fr" sz="2000" i="1" dirty="0"/>
              <a:t>, N </a:t>
            </a:r>
            <a:r>
              <a:rPr lang="fr" sz="2000" i="1" baseline="-25000" dirty="0"/>
              <a:t>2 </a:t>
            </a:r>
            <a:r>
              <a:rPr lang="fr" sz="2000" i="1" dirty="0"/>
              <a:t>O, F-gaz (HFC &amp; PFC) et SF </a:t>
            </a:r>
            <a:r>
              <a:rPr lang="fr" sz="2000" i="1" baseline="-25000" dirty="0"/>
              <a:t>6</a:t>
            </a:r>
            <a:endParaRPr lang="en-US" sz="2000" i="1" dirty="0"/>
          </a:p>
          <a:p>
            <a:pPr>
              <a:spcBef>
                <a:spcPts val="1200"/>
              </a:spcBef>
            </a:pPr>
            <a:endParaRPr lang="en-US" sz="2000" b="1" i="1" dirty="0"/>
          </a:p>
          <a:p>
            <a:pPr>
              <a:spcBef>
                <a:spcPts val="1200"/>
              </a:spcBef>
            </a:pPr>
            <a:endParaRPr lang="en-US" sz="2000" b="1" i="1" dirty="0"/>
          </a:p>
          <a:p>
            <a:pPr>
              <a:spcBef>
                <a:spcPts val="1200"/>
              </a:spcBef>
            </a:pPr>
            <a:endParaRPr lang="en-US" sz="2000" b="1" i="1" dirty="0"/>
          </a:p>
          <a:p>
            <a:pPr>
              <a:spcBef>
                <a:spcPts val="1200"/>
              </a:spcBef>
            </a:pPr>
            <a:endParaRPr lang="en-US" sz="1100" b="1" i="1" dirty="0"/>
          </a:p>
          <a:p>
            <a:pPr>
              <a:spcBef>
                <a:spcPts val="1200"/>
              </a:spcBef>
            </a:pPr>
            <a:r>
              <a:rPr lang="fr" sz="2000" b="1" i="1" dirty="0"/>
              <a:t>Les convertir en CO </a:t>
            </a:r>
            <a:r>
              <a:rPr lang="fr" sz="2000" b="1" i="1" baseline="-25000" dirty="0"/>
              <a:t>2</a:t>
            </a:r>
            <a:r>
              <a:rPr lang="fr" sz="2000" b="1" i="1" dirty="0"/>
              <a:t> équivalents </a:t>
            </a:r>
            <a:r>
              <a:rPr lang="fr" sz="2000" i="1" dirty="0"/>
              <a:t>permet de les </a:t>
            </a:r>
            <a:r>
              <a:rPr lang="fr" sz="2000" b="1" i="1" dirty="0"/>
              <a:t>comparer </a:t>
            </a:r>
            <a:r>
              <a:rPr lang="fr" sz="2000" i="1" dirty="0"/>
              <a:t>et de </a:t>
            </a:r>
            <a:r>
              <a:rPr lang="fr" sz="2000" b="1" i="1" dirty="0"/>
              <a:t>déterminer leurs contributions individuelles et totales </a:t>
            </a:r>
            <a:r>
              <a:rPr lang="fr" sz="2000" i="1" dirty="0"/>
              <a:t>aux charges environnementales</a:t>
            </a:r>
            <a:endParaRPr lang="en-US" sz="2000" i="1" dirty="0"/>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57064" y="3003601"/>
            <a:ext cx="4025213" cy="1838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239205" y="938004"/>
            <a:ext cx="1304909" cy="400110"/>
          </a:xfrm>
          <a:prstGeom prst="rect">
            <a:avLst/>
          </a:prstGeom>
        </p:spPr>
        <p:txBody>
          <a:bodyPr wrap="none">
            <a:spAutoFit/>
          </a:bodyPr>
          <a:lstStyle/>
          <a:p>
            <a:r>
              <a:rPr lang="fr" sz="2000" b="1" u="sng" dirty="0">
                <a:latin typeface="Calibri" panose="020F0502020204030204" pitchFamily="34" charset="0"/>
                <a:cs typeface="Calibri" panose="020F0502020204030204" pitchFamily="34" charset="0"/>
              </a:rPr>
              <a:t>CONTEXTE</a:t>
            </a:r>
            <a:endParaRPr lang="en-GB" sz="2000" dirty="0"/>
          </a:p>
        </p:txBody>
      </p:sp>
      <p:grpSp>
        <p:nvGrpSpPr>
          <p:cNvPr id="4" name="Groupe 3">
            <a:extLst>
              <a:ext uri="{FF2B5EF4-FFF2-40B4-BE49-F238E27FC236}">
                <a16:creationId xmlns:a16="http://schemas.microsoft.com/office/drawing/2014/main" id="{23ABBC1B-1E66-7EFD-B2DB-E31CEE23D750}"/>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EC956027-51C8-AAF3-145D-5EC735144520}"/>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1" name="ZoneTexte 10">
              <a:extLst>
                <a:ext uri="{FF2B5EF4-FFF2-40B4-BE49-F238E27FC236}">
                  <a16:creationId xmlns:a16="http://schemas.microsoft.com/office/drawing/2014/main" id="{79B934EB-3942-24AC-9FDE-DB9C917B033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AC903EE9-9416-C3A5-0EAF-39BEAEE94AB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290999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30</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16283" cy="4525963"/>
          </a:xfrm>
          <a:prstGeom prst="rect">
            <a:avLst/>
          </a:prstGeom>
        </p:spPr>
        <p:txBody>
          <a:bodyPr>
            <a:noAutofit/>
          </a:bodyPr>
          <a:lstStyle/>
          <a:p>
            <a:pPr marL="0" indent="0" algn="just">
              <a:spcBef>
                <a:spcPts val="0"/>
              </a:spcBef>
              <a:spcAft>
                <a:spcPts val="600"/>
              </a:spcAft>
              <a:buNone/>
            </a:pPr>
            <a:r>
              <a:rPr lang="fr" sz="1800" dirty="0">
                <a:cs typeface="Calibri" panose="020F0502020204030204" pitchFamily="34" charset="0"/>
              </a:rPr>
              <a:t>Un nouvel immeuble de bureaux est conçu en Grèce avec un système HVAC central desservi par des pompes à chaleur à haut rendement. L'électricité est le seul vecteur énergétique utilisé dans le bâtiment.</a:t>
            </a:r>
          </a:p>
          <a:p>
            <a:pPr marL="0" indent="0">
              <a:spcBef>
                <a:spcPts val="0"/>
              </a:spcBef>
              <a:spcAft>
                <a:spcPts val="600"/>
              </a:spcAft>
              <a:buNone/>
            </a:pPr>
            <a:endParaRPr lang="en-US" sz="1800" dirty="0">
              <a:cs typeface="Calibri" panose="020F0502020204030204" pitchFamily="34" charset="0"/>
            </a:endParaRPr>
          </a:p>
          <a:p>
            <a:pPr marL="0" indent="0" algn="just">
              <a:spcBef>
                <a:spcPts val="0"/>
              </a:spcBef>
              <a:spcAft>
                <a:spcPts val="600"/>
              </a:spcAft>
              <a:buNone/>
            </a:pPr>
            <a:r>
              <a:rPr lang="fr" sz="1800" b="1" i="1" dirty="0">
                <a:cs typeface="Calibri" panose="020F0502020204030204" pitchFamily="34" charset="0"/>
              </a:rPr>
              <a:t>Données disponibles </a:t>
            </a:r>
            <a:r>
              <a:rPr lang="fr" sz="1800" i="1" dirty="0">
                <a:cs typeface="Calibri" panose="020F0502020204030204" pitchFamily="34" charset="0"/>
              </a:rPr>
              <a:t>: </a:t>
            </a:r>
            <a:r>
              <a:rPr lang="fr" sz="1800" dirty="0">
                <a:cs typeface="Calibri" panose="020F0502020204030204" pitchFamily="34" charset="0"/>
              </a:rPr>
              <a:t>La </a:t>
            </a:r>
            <a:r>
              <a:rPr lang="fr" sz="1800" b="1" dirty="0">
                <a:cs typeface="Calibri" panose="020F0502020204030204" pitchFamily="34" charset="0"/>
              </a:rPr>
              <a:t>surface intérieure utile </a:t>
            </a:r>
            <a:r>
              <a:rPr lang="fr" sz="1800" dirty="0">
                <a:cs typeface="Calibri" panose="020F0502020204030204" pitchFamily="34" charset="0"/>
              </a:rPr>
              <a:t>est de 2 995,8 m </a:t>
            </a:r>
            <a:r>
              <a:rPr lang="fr" sz="1800" baseline="30000" dirty="0">
                <a:cs typeface="Calibri" panose="020F0502020204030204" pitchFamily="34" charset="0"/>
              </a:rPr>
              <a:t>2 </a:t>
            </a:r>
            <a:r>
              <a:rPr lang="fr" sz="1800" dirty="0">
                <a:cs typeface="Calibri" panose="020F0502020204030204" pitchFamily="34" charset="0"/>
              </a:rPr>
              <a:t>. L' intensité d'utilisation </a:t>
            </a:r>
            <a:r>
              <a:rPr lang="fr" sz="1800" b="1" dirty="0">
                <a:cs typeface="Calibri" panose="020F0502020204030204" pitchFamily="34" charset="0"/>
              </a:rPr>
              <a:t>de l'énergie électrique (IUE) </a:t>
            </a:r>
            <a:r>
              <a:rPr lang="fr" sz="1800" dirty="0">
                <a:cs typeface="Calibri" panose="020F0502020204030204" pitchFamily="34" charset="0"/>
              </a:rPr>
              <a:t>annuelle calculée pour ses services techniques (c'est-à-dire le chauffage, le refroidissement, la ventilation, l'eau chaude sanitaire, l'éclairage, les auxiliaires) est de 85,2 </a:t>
            </a:r>
            <a:r>
              <a:rPr lang="fr" sz="1800" dirty="0" err="1">
                <a:cs typeface="Calibri" panose="020F0502020204030204" pitchFamily="34" charset="0"/>
              </a:rPr>
              <a:t>kWh </a:t>
            </a:r>
            <a:r>
              <a:rPr lang="fr" sz="1800" baseline="-25000" dirty="0" err="1">
                <a:cs typeface="Calibri" panose="020F0502020204030204" pitchFamily="34" charset="0"/>
              </a:rPr>
              <a:t>e </a:t>
            </a:r>
            <a:r>
              <a:rPr lang="fr" sz="1800" dirty="0">
                <a:cs typeface="Calibri" panose="020F0502020204030204" pitchFamily="34" charset="0"/>
              </a:rPr>
              <a:t>/m </a:t>
            </a:r>
            <a:r>
              <a:rPr lang="fr" sz="1800" baseline="30000" dirty="0">
                <a:cs typeface="Calibri" panose="020F0502020204030204" pitchFamily="34" charset="0"/>
              </a:rPr>
              <a:t>2 de </a:t>
            </a:r>
            <a:r>
              <a:rPr lang="fr" sz="1800" dirty="0">
                <a:cs typeface="Calibri" panose="020F0502020204030204" pitchFamily="34" charset="0"/>
              </a:rPr>
              <a:t>surface utile par an.</a:t>
            </a:r>
          </a:p>
          <a:p>
            <a:pPr marL="0" indent="0">
              <a:spcBef>
                <a:spcPts val="0"/>
              </a:spcBef>
              <a:spcAft>
                <a:spcPts val="600"/>
              </a:spcAft>
              <a:buNone/>
            </a:pPr>
            <a:endParaRPr lang="en-US" sz="1800" dirty="0"/>
          </a:p>
          <a:p>
            <a:pPr marL="457200" indent="-457200">
              <a:spcBef>
                <a:spcPts val="0"/>
              </a:spcBef>
              <a:spcAft>
                <a:spcPts val="600"/>
              </a:spcAft>
              <a:buFont typeface="+mj-lt"/>
              <a:buAutoNum type="arabicPeriod"/>
            </a:pPr>
            <a:endParaRPr lang="en-US" sz="1800" dirty="0"/>
          </a:p>
        </p:txBody>
      </p:sp>
      <p:grpSp>
        <p:nvGrpSpPr>
          <p:cNvPr id="7" name="Group 6"/>
          <p:cNvGrpSpPr/>
          <p:nvPr/>
        </p:nvGrpSpPr>
        <p:grpSpPr>
          <a:xfrm>
            <a:off x="314960" y="3753121"/>
            <a:ext cx="8514080" cy="1859829"/>
            <a:chOff x="314960" y="3624426"/>
            <a:chExt cx="8514080" cy="1859829"/>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3894370"/>
              <a:ext cx="8514080" cy="158988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600" b="1" dirty="0"/>
                <a:t>                       Calculer l'intensité totale des GES de l'ACV, en étudiant la possibilité de se connecter à deux fournisseurs d'énergie différents</a:t>
              </a:r>
            </a:p>
            <a:p>
              <a:pPr marL="1074738" lvl="2" indent="-274638">
                <a:spcBef>
                  <a:spcPts val="0"/>
                </a:spcBef>
                <a:spcAft>
                  <a:spcPts val="600"/>
                </a:spcAft>
                <a:buFont typeface="+mj-lt"/>
                <a:buAutoNum type="arabicPeriod"/>
              </a:pPr>
              <a:r>
                <a:rPr lang="fr" sz="1600" b="1" dirty="0"/>
                <a:t>Réseau électrique national principal</a:t>
              </a:r>
            </a:p>
            <a:p>
              <a:pPr marL="1074738" lvl="2" indent="-274638">
                <a:spcBef>
                  <a:spcPts val="0"/>
                </a:spcBef>
                <a:spcAft>
                  <a:spcPts val="600"/>
                </a:spcAft>
                <a:buFont typeface="+mj-lt"/>
                <a:buAutoNum type="arabicPeriod"/>
              </a:pPr>
              <a:r>
                <a:rPr lang="fr" sz="1600" b="1" dirty="0"/>
                <a:t>photovoltaïque à proximité avec une capacité suffisante pour couvrir les charges du bâtiment</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346" y="3624426"/>
              <a:ext cx="511108" cy="5911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e 1">
            <a:extLst>
              <a:ext uri="{FF2B5EF4-FFF2-40B4-BE49-F238E27FC236}">
                <a16:creationId xmlns:a16="http://schemas.microsoft.com/office/drawing/2014/main" id="{EB3D12CC-D3C3-B01A-FE1F-631E2756E1DF}"/>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E3B0837F-993B-D495-2649-3109C78B6CFA}"/>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7366D2C2-7721-B999-33BC-0B6BA5F4449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4B3F79B1-9C16-ADA9-37DD-3B3DACAC8EC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57275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F9F21853-5450-6380-1B4C-26D949EBA1C7}"/>
              </a:ext>
            </a:extLst>
          </p:cNvPr>
          <p:cNvGrpSpPr/>
          <p:nvPr/>
        </p:nvGrpSpPr>
        <p:grpSpPr>
          <a:xfrm>
            <a:off x="0" y="5928255"/>
            <a:ext cx="9144000" cy="939270"/>
            <a:chOff x="0" y="5918730"/>
            <a:chExt cx="9144000" cy="939270"/>
          </a:xfrm>
        </p:grpSpPr>
        <p:pic>
          <p:nvPicPr>
            <p:cNvPr id="20" name="Image 19">
              <a:extLst>
                <a:ext uri="{FF2B5EF4-FFF2-40B4-BE49-F238E27FC236}">
                  <a16:creationId xmlns:a16="http://schemas.microsoft.com/office/drawing/2014/main" id="{EDBF93D5-BB91-B984-9F9F-65A25197C98B}"/>
                </a:ext>
              </a:extLst>
            </p:cNvPr>
            <p:cNvPicPr>
              <a:picLocks noChangeAspect="1"/>
            </p:cNvPicPr>
            <p:nvPr/>
          </p:nvPicPr>
          <p:blipFill>
            <a:blip r:embed="rId2"/>
            <a:stretch>
              <a:fillRect/>
            </a:stretch>
          </p:blipFill>
          <p:spPr>
            <a:xfrm>
              <a:off x="304324" y="5918730"/>
              <a:ext cx="1798476" cy="636325"/>
            </a:xfrm>
            <a:prstGeom prst="rect">
              <a:avLst/>
            </a:prstGeom>
          </p:spPr>
        </p:pic>
        <p:sp>
          <p:nvSpPr>
            <p:cNvPr id="22" name="ZoneTexte 21">
              <a:extLst>
                <a:ext uri="{FF2B5EF4-FFF2-40B4-BE49-F238E27FC236}">
                  <a16:creationId xmlns:a16="http://schemas.microsoft.com/office/drawing/2014/main" id="{A9563866-B60D-A3AA-117D-50EBDE73292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3" name="Rectangle 22">
              <a:extLst>
                <a:ext uri="{FF2B5EF4-FFF2-40B4-BE49-F238E27FC236}">
                  <a16:creationId xmlns:a16="http://schemas.microsoft.com/office/drawing/2014/main" id="{7C512E56-4A7A-3C20-9716-A6A731F5622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83795" y="2283430"/>
            <a:ext cx="7713395" cy="4440571"/>
          </a:xfrm>
          <a:prstGeom prst="rect">
            <a:avLst/>
          </a:prstGeom>
        </p:spPr>
        <p:txBody>
          <a:bodyPr>
            <a:normAutofit/>
          </a:bodyPr>
          <a:lstStyle/>
          <a:p>
            <a:pPr marL="0" indent="0">
              <a:buNone/>
            </a:pPr>
            <a:r>
              <a:rPr lang="fr" sz="1400" dirty="0">
                <a:cs typeface="Calibri" panose="020F0502020204030204" pitchFamily="34" charset="0"/>
              </a:rPr>
              <a:t>La demande annuelle d'électricité du bâtiment </a:t>
            </a:r>
            <a:r>
              <a:rPr lang="fr" sz="1400" b="1" dirty="0">
                <a:cs typeface="Calibri" panose="020F0502020204030204" pitchFamily="34" charset="0"/>
              </a:rPr>
              <a:t>pour ses services techniques </a:t>
            </a:r>
            <a:r>
              <a:rPr lang="fr" sz="1400" dirty="0">
                <a:cs typeface="Calibri" panose="020F0502020204030204" pitchFamily="34" charset="0"/>
              </a:rPr>
              <a:t>(c.-à-d. CVC , eau chaude sanitaire, éclairage , auxiliaires) est</a:t>
            </a:r>
          </a:p>
          <a:p>
            <a:pPr marL="0" indent="0">
              <a:buNone/>
            </a:pPr>
            <a:r>
              <a:rPr lang="fr" sz="1400" dirty="0">
                <a:solidFill>
                  <a:prstClr val="black"/>
                </a:solidFill>
                <a:cs typeface="Calibri" panose="020F0502020204030204" pitchFamily="34" charset="0"/>
              </a:rPr>
              <a:t>85,2 </a:t>
            </a:r>
            <a:r>
              <a:rPr lang="fr" sz="1400" dirty="0" err="1">
                <a:solidFill>
                  <a:prstClr val="black"/>
                </a:solidFill>
                <a:cs typeface="Calibri" panose="020F0502020204030204" pitchFamily="34" charset="0"/>
              </a:rPr>
              <a:t>kWh </a:t>
            </a:r>
            <a:r>
              <a:rPr lang="fr" sz="1400" baseline="-25000" dirty="0" err="1">
                <a:solidFill>
                  <a:prstClr val="black"/>
                </a:solidFill>
                <a:cs typeface="Calibri" panose="020F0502020204030204" pitchFamily="34" charset="0"/>
              </a:rPr>
              <a:t>e </a:t>
            </a:r>
            <a:r>
              <a:rPr lang="fr" sz="1400" dirty="0">
                <a:solidFill>
                  <a:prstClr val="black"/>
                </a:solidFill>
                <a:cs typeface="Calibri" panose="020F0502020204030204" pitchFamily="34" charset="0"/>
              </a:rPr>
              <a:t>/m </a:t>
            </a:r>
            <a:r>
              <a:rPr lang="fr" sz="1400" baseline="30000" dirty="0">
                <a:solidFill>
                  <a:prstClr val="black"/>
                </a:solidFill>
                <a:cs typeface="Calibri" panose="020F0502020204030204" pitchFamily="34" charset="0"/>
              </a:rPr>
              <a:t>2 </a:t>
            </a:r>
            <a:r>
              <a:rPr lang="fr" sz="1400" dirty="0">
                <a:solidFill>
                  <a:prstClr val="black"/>
                </a:solidFill>
                <a:cs typeface="Calibri" panose="020F0502020204030204" pitchFamily="34" charset="0"/>
                <a:sym typeface="Wingdings"/>
              </a:rPr>
              <a:t> 2995,8 m </a:t>
            </a:r>
            <a:r>
              <a:rPr lang="fr" sz="1400" baseline="30000" dirty="0">
                <a:solidFill>
                  <a:prstClr val="black"/>
                </a:solidFill>
                <a:cs typeface="Calibri" panose="020F0502020204030204" pitchFamily="34" charset="0"/>
                <a:sym typeface="Wingdings"/>
              </a:rPr>
              <a:t>2 </a:t>
            </a:r>
            <a:r>
              <a:rPr lang="fr" sz="1400" dirty="0">
                <a:solidFill>
                  <a:prstClr val="black"/>
                </a:solidFill>
                <a:cs typeface="Calibri" panose="020F0502020204030204" pitchFamily="34" charset="0"/>
                <a:sym typeface="Wingdings"/>
              </a:rPr>
              <a:t>= </a:t>
            </a:r>
            <a:r>
              <a:rPr lang="fr" sz="1400" b="1" dirty="0">
                <a:solidFill>
                  <a:prstClr val="black"/>
                </a:solidFill>
                <a:cs typeface="Calibri" panose="020F0502020204030204" pitchFamily="34" charset="0"/>
                <a:sym typeface="Wingdings"/>
              </a:rPr>
              <a:t>255 242,2 </a:t>
            </a:r>
            <a:r>
              <a:rPr lang="fr" sz="1400" b="1" dirty="0" err="1">
                <a:solidFill>
                  <a:prstClr val="black"/>
                </a:solidFill>
                <a:cs typeface="Calibri" panose="020F0502020204030204" pitchFamily="34" charset="0"/>
                <a:sym typeface="Wingdings"/>
              </a:rPr>
              <a:t>kWh </a:t>
            </a:r>
            <a:r>
              <a:rPr lang="fr" sz="1400" b="1" baseline="-25000" dirty="0" err="1">
                <a:solidFill>
                  <a:prstClr val="black"/>
                </a:solidFill>
                <a:cs typeface="Calibri" panose="020F0502020204030204" pitchFamily="34" charset="0"/>
                <a:sym typeface="Wingdings"/>
              </a:rPr>
              <a:t>e</a:t>
            </a:r>
            <a:endParaRPr lang="en-US" sz="1400" b="1" baseline="-25000" dirty="0">
              <a:cs typeface="Calibri" panose="020F0502020204030204" pitchFamily="34" charset="0"/>
            </a:endParaRPr>
          </a:p>
          <a:p>
            <a:pPr marL="0" indent="0">
              <a:spcBef>
                <a:spcPts val="2400"/>
              </a:spcBef>
              <a:buNone/>
            </a:pPr>
            <a:r>
              <a:rPr lang="fr" sz="1400" b="1" dirty="0">
                <a:cs typeface="Calibri" panose="020F0502020204030204" pitchFamily="34" charset="0"/>
              </a:rPr>
              <a:t>Facteurs d'émission ACV </a:t>
            </a:r>
            <a:r>
              <a:rPr lang="fr" sz="1400" dirty="0">
                <a:cs typeface="Calibri" panose="020F0502020204030204" pitchFamily="34" charset="0"/>
              </a:rPr>
              <a:t>pour les deux options :</a:t>
            </a:r>
          </a:p>
          <a:p>
            <a:pPr marL="0" indent="0">
              <a:buNone/>
            </a:pPr>
            <a:r>
              <a:rPr lang="fr" sz="1400" dirty="0">
                <a:cs typeface="Calibri" panose="020F0502020204030204" pitchFamily="34" charset="0"/>
              </a:rPr>
              <a:t>1. Connecté au réseau principal : 1,167 kgCO </a:t>
            </a:r>
            <a:r>
              <a:rPr lang="fr" sz="1400" baseline="-25000" dirty="0">
                <a:cs typeface="Calibri" panose="020F0502020204030204" pitchFamily="34" charset="0"/>
              </a:rPr>
              <a:t>2 </a:t>
            </a:r>
            <a:r>
              <a:rPr lang="fr" sz="1400" dirty="0">
                <a:cs typeface="Calibri" panose="020F0502020204030204" pitchFamily="34" charset="0"/>
              </a:rPr>
              <a:t>eq./ </a:t>
            </a:r>
            <a:r>
              <a:rPr lang="fr" sz="1400" dirty="0" err="1">
                <a:cs typeface="Calibri" panose="020F0502020204030204" pitchFamily="34" charset="0"/>
              </a:rPr>
              <a:t>kWh </a:t>
            </a:r>
            <a:r>
              <a:rPr lang="fr" sz="1400" baseline="-25000" dirty="0" err="1">
                <a:cs typeface="Calibri" panose="020F0502020204030204" pitchFamily="34" charset="0"/>
              </a:rPr>
              <a:t>e</a:t>
            </a:r>
            <a:r>
              <a:rPr lang="fr" sz="1400" dirty="0">
                <a:cs typeface="Calibri" panose="020F0502020204030204" pitchFamily="34" charset="0"/>
              </a:rPr>
              <a:t> </a:t>
            </a:r>
          </a:p>
          <a:p>
            <a:pPr marL="0" indent="0">
              <a:buNone/>
            </a:pPr>
            <a:r>
              <a:rPr lang="fr" sz="1400" dirty="0">
                <a:cs typeface="Calibri" panose="020F0502020204030204" pitchFamily="34" charset="0"/>
              </a:rPr>
              <a:t>2. Connecté au nouveau PV solaire : 0,02</a:t>
            </a:r>
            <a:r>
              <a:rPr lang="fr" sz="1400" dirty="0">
                <a:solidFill>
                  <a:prstClr val="black"/>
                </a:solidFill>
                <a:cs typeface="Calibri" panose="020F0502020204030204" pitchFamily="34" charset="0"/>
              </a:rPr>
              <a:t> kgCO </a:t>
            </a:r>
            <a:r>
              <a:rPr lang="fr" sz="1400" baseline="-25000" dirty="0">
                <a:solidFill>
                  <a:prstClr val="black"/>
                </a:solidFill>
                <a:cs typeface="Calibri" panose="020F0502020204030204" pitchFamily="34" charset="0"/>
              </a:rPr>
              <a:t>2 </a:t>
            </a:r>
            <a:r>
              <a:rPr lang="fr" sz="1400" dirty="0">
                <a:solidFill>
                  <a:prstClr val="black"/>
                </a:solidFill>
                <a:cs typeface="Calibri" panose="020F0502020204030204" pitchFamily="34" charset="0"/>
              </a:rPr>
              <a:t>eq ./ </a:t>
            </a:r>
            <a:r>
              <a:rPr lang="fr" sz="1400" dirty="0" err="1">
                <a:solidFill>
                  <a:prstClr val="black"/>
                </a:solidFill>
                <a:cs typeface="Calibri" panose="020F0502020204030204" pitchFamily="34" charset="0"/>
              </a:rPr>
              <a:t>kWh </a:t>
            </a:r>
            <a:r>
              <a:rPr lang="fr" sz="1400" baseline="-25000" dirty="0" err="1">
                <a:solidFill>
                  <a:prstClr val="black"/>
                </a:solidFill>
                <a:cs typeface="Calibri" panose="020F0502020204030204" pitchFamily="34" charset="0"/>
              </a:rPr>
              <a:t>e</a:t>
            </a:r>
            <a:r>
              <a:rPr lang="fr" sz="1400" dirty="0">
                <a:cs typeface="Calibri" panose="020F0502020204030204" pitchFamily="34" charset="0"/>
              </a:rPr>
              <a:t>    </a:t>
            </a:r>
          </a:p>
          <a:p>
            <a:pPr marL="0" indent="0">
              <a:buNone/>
            </a:pPr>
            <a:endParaRPr lang="en-US" sz="1600" dirty="0">
              <a:cs typeface="Calibri" panose="020F0502020204030204" pitchFamily="34" charset="0"/>
            </a:endParaRPr>
          </a:p>
          <a:p>
            <a:pPr marL="0" indent="0">
              <a:buNone/>
            </a:pPr>
            <a:endParaRPr lang="en-US" sz="1600" dirty="0">
              <a:cs typeface="Calibri" panose="020F0502020204030204" pitchFamily="34" charset="0"/>
            </a:endParaRPr>
          </a:p>
          <a:p>
            <a:pPr marL="0" indent="0">
              <a:buNone/>
            </a:pPr>
            <a:endParaRPr lang="en-US" sz="1600" dirty="0"/>
          </a:p>
        </p:txBody>
      </p:sp>
      <p:grpSp>
        <p:nvGrpSpPr>
          <p:cNvPr id="6" name="Group 5"/>
          <p:cNvGrpSpPr/>
          <p:nvPr/>
        </p:nvGrpSpPr>
        <p:grpSpPr>
          <a:xfrm>
            <a:off x="4959528" y="3156334"/>
            <a:ext cx="3842690" cy="3135268"/>
            <a:chOff x="-2080372" y="2910960"/>
            <a:chExt cx="3842690" cy="3135268"/>
          </a:xfrm>
        </p:grpSpPr>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6323" y="2910960"/>
              <a:ext cx="2400472" cy="2919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080372" y="5830784"/>
              <a:ext cx="3842690" cy="215444"/>
            </a:xfrm>
            <a:prstGeom prst="rect">
              <a:avLst/>
            </a:prstGeom>
            <a:noFill/>
          </p:spPr>
          <p:txBody>
            <a:bodyPr wrap="square" rtlCol="0">
              <a:spAutoFit/>
            </a:bodyPr>
            <a:lstStyle/>
            <a:p>
              <a:r>
                <a:rPr lang="fr" sz="800" dirty="0"/>
                <a:t>Source : Convention des Maires - annexe technique au modèle SEAP</a:t>
              </a:r>
            </a:p>
          </p:txBody>
        </p:sp>
        <p:sp>
          <p:nvSpPr>
            <p:cNvPr id="12" name="Rounded Rectangle 11"/>
            <p:cNvSpPr/>
            <p:nvPr/>
          </p:nvSpPr>
          <p:spPr>
            <a:xfrm>
              <a:off x="183323" y="3910162"/>
              <a:ext cx="815248" cy="157198"/>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9421"/>
            <a:ext cx="2133600" cy="249161"/>
          </a:xfrm>
        </p:spPr>
        <p:txBody>
          <a:bodyPr/>
          <a:lstStyle/>
          <a:p>
            <a:fld id="{243FB592-B9A9-49AA-A86F-4031F7B97808}" type="slidenum">
              <a:rPr lang="en-US" sz="1000" smtClean="0"/>
              <a:t>31</a:t>
            </a:fld>
            <a:endParaRPr lang="en-US" sz="100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4" name="TextBox 13"/>
          <p:cNvSpPr txBox="1"/>
          <p:nvPr/>
        </p:nvSpPr>
        <p:spPr>
          <a:xfrm>
            <a:off x="3762509" y="4982620"/>
            <a:ext cx="2776373" cy="430887"/>
          </a:xfrm>
          <a:prstGeom prst="rect">
            <a:avLst/>
          </a:prstGeom>
          <a:noFill/>
        </p:spPr>
        <p:txBody>
          <a:bodyPr wrap="square" rtlCol="0">
            <a:spAutoFit/>
          </a:bodyPr>
          <a:lstStyle/>
          <a:p>
            <a:r>
              <a:rPr lang="fr" sz="1050" i="1" dirty="0"/>
              <a:t>Utiliser la valeur inférieure pour </a:t>
            </a:r>
          </a:p>
          <a:p>
            <a:r>
              <a:rPr lang="fr" sz="1050" i="1" dirty="0"/>
              <a:t>une nouvelle installation</a:t>
            </a:r>
            <a:endParaRPr lang="en-US" sz="1050" i="1" dirty="0"/>
          </a:p>
        </p:txBody>
      </p:sp>
      <p:sp>
        <p:nvSpPr>
          <p:cNvPr id="15" name="Rectangle 14"/>
          <p:cNvSpPr/>
          <p:nvPr/>
        </p:nvSpPr>
        <p:spPr>
          <a:xfrm>
            <a:off x="8087419" y="90000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1</a:t>
            </a:r>
            <a:endParaRPr lang="el-GR" dirty="0"/>
          </a:p>
        </p:txBody>
      </p:sp>
      <p:sp>
        <p:nvSpPr>
          <p:cNvPr id="2" name="Rectangle 1"/>
          <p:cNvSpPr/>
          <p:nvPr/>
        </p:nvSpPr>
        <p:spPr>
          <a:xfrm>
            <a:off x="283795" y="943561"/>
            <a:ext cx="4810741" cy="338554"/>
          </a:xfrm>
          <a:prstGeom prst="rect">
            <a:avLst/>
          </a:prstGeom>
        </p:spPr>
        <p:txBody>
          <a:bodyPr wrap="none">
            <a:spAutoFit/>
          </a:bodyPr>
          <a:lstStyle/>
          <a:p>
            <a:r>
              <a:rPr lang="fr" sz="1600" b="1" dirty="0">
                <a:cs typeface="Calibri" panose="020F0502020204030204" pitchFamily="34" charset="0"/>
              </a:rPr>
              <a:t>surface intérieure utile </a:t>
            </a:r>
            <a:r>
              <a:rPr lang="fr" sz="1600" dirty="0">
                <a:cs typeface="Calibri" panose="020F0502020204030204" pitchFamily="34" charset="0"/>
              </a:rPr>
              <a:t>du bâtiment est de 2 995,8 m </a:t>
            </a:r>
            <a:r>
              <a:rPr lang="fr" sz="1600" baseline="30000" dirty="0">
                <a:cs typeface="Calibri" panose="020F0502020204030204" pitchFamily="34" charset="0"/>
              </a:rPr>
              <a:t>2 </a:t>
            </a:r>
            <a:r>
              <a:rPr lang="fr" sz="1600" dirty="0">
                <a:cs typeface="Calibri" panose="020F0502020204030204" pitchFamily="34" charset="0"/>
              </a:rPr>
              <a:t>.</a:t>
            </a:r>
            <a:endParaRPr lang="el-GR" sz="1600" dirty="0"/>
          </a:p>
        </p:txBody>
      </p:sp>
      <p:sp>
        <p:nvSpPr>
          <p:cNvPr id="16" name="Rectangle 15"/>
          <p:cNvSpPr/>
          <p:nvPr/>
        </p:nvSpPr>
        <p:spPr>
          <a:xfrm>
            <a:off x="7577791" y="1623925"/>
            <a:ext cx="1334148"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Étapes 2 à 4</a:t>
            </a:r>
            <a:endParaRPr lang="el-GR" dirty="0"/>
          </a:p>
        </p:txBody>
      </p:sp>
      <p:sp>
        <p:nvSpPr>
          <p:cNvPr id="17" name="Rectangle 16"/>
          <p:cNvSpPr/>
          <p:nvPr/>
        </p:nvSpPr>
        <p:spPr>
          <a:xfrm>
            <a:off x="8087419" y="2345682"/>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8" name="Rectangle 17"/>
          <p:cNvSpPr/>
          <p:nvPr/>
        </p:nvSpPr>
        <p:spPr>
          <a:xfrm>
            <a:off x="283795" y="1577619"/>
            <a:ext cx="7280730" cy="338554"/>
          </a:xfrm>
          <a:prstGeom prst="rect">
            <a:avLst/>
          </a:prstGeom>
        </p:spPr>
        <p:txBody>
          <a:bodyPr wrap="square">
            <a:spAutoFit/>
          </a:bodyPr>
          <a:lstStyle/>
          <a:p>
            <a:r>
              <a:rPr lang="fr" sz="1600" dirty="0">
                <a:solidFill>
                  <a:prstClr val="black"/>
                </a:solidFill>
              </a:rPr>
              <a:t>Le bâtiment n'utilise pas de carburant pour ses services techniques</a:t>
            </a:r>
          </a:p>
        </p:txBody>
      </p:sp>
      <p:sp>
        <p:nvSpPr>
          <p:cNvPr id="21" name="Rectangle 20"/>
          <p:cNvSpPr/>
          <p:nvPr/>
        </p:nvSpPr>
        <p:spPr>
          <a:xfrm>
            <a:off x="8086071" y="3398604"/>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graphicFrame>
        <p:nvGraphicFramePr>
          <p:cNvPr id="24" name="Tableau 23">
            <a:extLst>
              <a:ext uri="{FF2B5EF4-FFF2-40B4-BE49-F238E27FC236}">
                <a16:creationId xmlns:a16="http://schemas.microsoft.com/office/drawing/2014/main" id="{C0969642-E123-C761-E3C4-DFB0FDCD8D13}"/>
              </a:ext>
            </a:extLst>
          </p:cNvPr>
          <p:cNvGraphicFramePr>
            <a:graphicFrameLocks noGrp="1"/>
          </p:cNvGraphicFramePr>
          <p:nvPr>
            <p:extLst>
              <p:ext uri="{D42A27DB-BD31-4B8C-83A1-F6EECF244321}">
                <p14:modId xmlns:p14="http://schemas.microsoft.com/office/powerpoint/2010/main" val="1136608714"/>
              </p:ext>
            </p:extLst>
          </p:nvPr>
        </p:nvGraphicFramePr>
        <p:xfrm>
          <a:off x="137104" y="4653631"/>
          <a:ext cx="3680034" cy="1059180"/>
        </p:xfrm>
        <a:graphic>
          <a:graphicData uri="http://schemas.openxmlformats.org/drawingml/2006/table">
            <a:tbl>
              <a:tblPr>
                <a:tableStyleId>{5C22544A-7EE6-4342-B048-85BDC9FD1C3A}</a:tableStyleId>
              </a:tblPr>
              <a:tblGrid>
                <a:gridCol w="1288526">
                  <a:extLst>
                    <a:ext uri="{9D8B030D-6E8A-4147-A177-3AD203B41FA5}">
                      <a16:colId xmlns:a16="http://schemas.microsoft.com/office/drawing/2014/main" val="4250236145"/>
                    </a:ext>
                  </a:extLst>
                </a:gridCol>
                <a:gridCol w="1150530">
                  <a:extLst>
                    <a:ext uri="{9D8B030D-6E8A-4147-A177-3AD203B41FA5}">
                      <a16:colId xmlns:a16="http://schemas.microsoft.com/office/drawing/2014/main" val="255120289"/>
                    </a:ext>
                  </a:extLst>
                </a:gridCol>
                <a:gridCol w="1240978">
                  <a:extLst>
                    <a:ext uri="{9D8B030D-6E8A-4147-A177-3AD203B41FA5}">
                      <a16:colId xmlns:a16="http://schemas.microsoft.com/office/drawing/2014/main" val="1027617350"/>
                    </a:ext>
                  </a:extLst>
                </a:gridCol>
              </a:tblGrid>
              <a:tr h="381000">
                <a:tc>
                  <a:txBody>
                    <a:bodyPr/>
                    <a:lstStyle/>
                    <a:p>
                      <a:pPr algn="ctr" fontAlgn="ctr"/>
                      <a:r>
                        <a:rPr lang="fr-FR" sz="1100" b="1" u="none" strike="noStrike" dirty="0">
                          <a:effectLst/>
                        </a:rPr>
                        <a:t>Source d'électricité</a:t>
                      </a:r>
                      <a:endParaRPr lang="fr-FR"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100" b="1" u="none" strike="noStrike" dirty="0">
                          <a:effectLst/>
                        </a:rPr>
                        <a:t>facteur d'émission standard (tCO</a:t>
                      </a:r>
                      <a:r>
                        <a:rPr lang="fr-FR" sz="1100" b="1" u="none" strike="noStrike" baseline="-25000" dirty="0">
                          <a:effectLst/>
                        </a:rPr>
                        <a:t>2</a:t>
                      </a:r>
                      <a:r>
                        <a:rPr lang="fr-FR" sz="1100" b="1" u="none" strike="noStrike" dirty="0">
                          <a:effectLst/>
                        </a:rPr>
                        <a:t>/</a:t>
                      </a:r>
                      <a:r>
                        <a:rPr lang="fr-FR" sz="1100" b="1" u="none" strike="noStrike" dirty="0" err="1">
                          <a:effectLst/>
                        </a:rPr>
                        <a:t>Mwhe</a:t>
                      </a:r>
                      <a:r>
                        <a:rPr lang="fr-FR" sz="1100" b="1" u="none" strike="noStrike" dirty="0">
                          <a:effectLst/>
                        </a:rPr>
                        <a:t>)</a:t>
                      </a:r>
                      <a:endParaRPr lang="fr-FR"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100" b="1" u="none" strike="noStrike" dirty="0">
                          <a:effectLst/>
                        </a:rPr>
                        <a:t>Facteur d'émission LCA(tCO2/</a:t>
                      </a:r>
                      <a:r>
                        <a:rPr lang="fr-FR" sz="1100" b="1" u="none" strike="noStrike" dirty="0" err="1">
                          <a:effectLst/>
                        </a:rPr>
                        <a:t>Mwhe</a:t>
                      </a:r>
                      <a:r>
                        <a:rPr lang="fr-FR" sz="1100" b="1" u="none" strike="noStrike" dirty="0">
                          <a:effectLst/>
                        </a:rPr>
                        <a:t>)</a:t>
                      </a:r>
                      <a:endParaRPr lang="fr-FR" sz="11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998062"/>
                  </a:ext>
                </a:extLst>
              </a:tr>
              <a:tr h="182880">
                <a:tc>
                  <a:txBody>
                    <a:bodyPr/>
                    <a:lstStyle/>
                    <a:p>
                      <a:pPr algn="l" fontAlgn="b"/>
                      <a:r>
                        <a:rPr lang="fr-FR" sz="1100" u="none" strike="noStrike" dirty="0">
                          <a:effectLst/>
                        </a:rPr>
                        <a:t>Solaire PV</a:t>
                      </a:r>
                      <a:endParaRPr lang="fr-FR" sz="11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a:effectLst/>
                        </a:rPr>
                        <a:t>0</a:t>
                      </a:r>
                      <a:endParaRPr lang="fr-FR"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a:effectLst/>
                        </a:rPr>
                        <a:t>0,020-0,050</a:t>
                      </a:r>
                      <a:endParaRPr lang="fr-FR"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898752"/>
                  </a:ext>
                </a:extLst>
              </a:tr>
              <a:tr h="182880">
                <a:tc>
                  <a:txBody>
                    <a:bodyPr/>
                    <a:lstStyle/>
                    <a:p>
                      <a:pPr algn="l" fontAlgn="b"/>
                      <a:r>
                        <a:rPr lang="fr-FR" sz="1100" u="none" strike="noStrike" dirty="0">
                          <a:effectLst/>
                        </a:rPr>
                        <a:t>Eolien</a:t>
                      </a:r>
                      <a:endParaRPr lang="fr-FR" sz="11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dirty="0">
                          <a:effectLst/>
                        </a:rPr>
                        <a:t>0</a:t>
                      </a:r>
                      <a:endParaRPr lang="fr-FR"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a:effectLst/>
                        </a:rPr>
                        <a:t>0,007</a:t>
                      </a:r>
                      <a:endParaRPr lang="fr-FR"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2629111"/>
                  </a:ext>
                </a:extLst>
              </a:tr>
              <a:tr h="182880">
                <a:tc>
                  <a:txBody>
                    <a:bodyPr/>
                    <a:lstStyle/>
                    <a:p>
                      <a:pPr algn="l" fontAlgn="b"/>
                      <a:r>
                        <a:rPr lang="fr-FR" sz="1100" u="none" strike="noStrike">
                          <a:effectLst/>
                        </a:rPr>
                        <a:t>Hydraulique</a:t>
                      </a:r>
                      <a:endParaRPr lang="fr-FR" sz="11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dirty="0">
                          <a:effectLst/>
                        </a:rPr>
                        <a:t>0</a:t>
                      </a:r>
                      <a:endParaRPr lang="fr-FR"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100" u="none" strike="noStrike" dirty="0">
                          <a:effectLst/>
                        </a:rPr>
                        <a:t>0,024</a:t>
                      </a:r>
                      <a:endParaRPr lang="fr-FR"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986007"/>
                  </a:ext>
                </a:extLst>
              </a:tr>
            </a:tbl>
          </a:graphicData>
        </a:graphic>
      </p:graphicFrame>
    </p:spTree>
    <p:extLst>
      <p:ext uri="{BB962C8B-B14F-4D97-AF65-F5344CB8AC3E}">
        <p14:creationId xmlns:p14="http://schemas.microsoft.com/office/powerpoint/2010/main" val="2988770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32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mc:AlternateContent xmlns:mc="http://schemas.openxmlformats.org/markup-compatibility/2006" xmlns:a14="http://schemas.microsoft.com/office/drawing/2010/main">
        <mc:Choice Requires="a14">
          <p:sp>
            <p:nvSpPr>
              <p:cNvPr id="15" name="Rectangle 14"/>
              <p:cNvSpPr/>
              <p:nvPr/>
            </p:nvSpPr>
            <p:spPr>
              <a:xfrm>
                <a:off x="407624" y="941694"/>
                <a:ext cx="7557572" cy="4077270"/>
              </a:xfrm>
              <a:prstGeom prst="rect">
                <a:avLst/>
              </a:prstGeom>
            </p:spPr>
            <p:txBody>
              <a:bodyPr wrap="square">
                <a:spAutoFit/>
              </a:bodyPr>
              <a:lstStyle/>
              <a:p>
                <a:r>
                  <a:rPr lang="fr" dirty="0">
                    <a:solidFill>
                      <a:prstClr val="black"/>
                    </a:solidFill>
                  </a:rPr>
                  <a:t>GES (Électricité)</a:t>
                </a:r>
              </a:p>
              <a:p>
                <a:endParaRPr lang="en-US" sz="1200" dirty="0">
                  <a:solidFill>
                    <a:prstClr val="black"/>
                  </a:solidFill>
                </a:endParaRPr>
              </a:p>
              <a:p>
                <a:r>
                  <a:rPr lang="fr" sz="2000" dirty="0">
                    <a:solidFill>
                      <a:prstClr val="black"/>
                    </a:solidFill>
                  </a:rPr>
                  <a:t>1 . E= </a:t>
                </a:r>
                <a14:m>
                  <m:oMath xmlns:m="http://schemas.openxmlformats.org/officeDocument/2006/math">
                    <m:f>
                      <m:fPr>
                        <m:ctrlPr>
                          <a:rPr lang="en-US" sz="2000" i="1" smtClean="0">
                            <a:solidFill>
                              <a:prstClr val="black"/>
                            </a:solidFill>
                            <a:latin typeface="Cambria Math" panose="02040503050406030204" pitchFamily="18" charset="0"/>
                          </a:rPr>
                        </m:ctrlPr>
                      </m:fPr>
                      <m:num>
                        <m:r>
                          <a:rPr lang="en-US" sz="2000" b="0" i="1" smtClean="0">
                            <a:solidFill>
                              <a:prstClr val="black"/>
                            </a:solidFill>
                            <a:latin typeface="Cambria Math"/>
                          </a:rPr>
                          <m:t>(255,</m:t>
                        </m:r>
                        <m:r>
                          <a:rPr lang="en-US" sz="2000" i="1">
                            <a:solidFill>
                              <a:prstClr val="black"/>
                            </a:solidFill>
                            <a:latin typeface="Cambria Math"/>
                          </a:rPr>
                          <m:t>242.2 </m:t>
                        </m:r>
                        <m:r>
                          <a:rPr lang="en-US" sz="2000" i="1">
                            <a:solidFill>
                              <a:prstClr val="black"/>
                            </a:solidFill>
                            <a:latin typeface="Cambria Math"/>
                          </a:rPr>
                          <m:t>𝑘𝑊h𝑒</m:t>
                        </m:r>
                        <m:r>
                          <a:rPr lang="en-US" sz="2000" b="0" i="1" smtClean="0">
                            <a:solidFill>
                              <a:prstClr val="black"/>
                            </a:solidFill>
                            <a:latin typeface="Cambria Math"/>
                          </a:rPr>
                          <m:t> </m:t>
                        </m:r>
                        <m:r>
                          <a:rPr lang="en-US" sz="2000" b="0" i="1" smtClean="0">
                            <a:solidFill>
                              <a:prstClr val="black"/>
                            </a:solidFill>
                            <a:latin typeface="Cambria Math"/>
                            <a:sym typeface="Wingdings"/>
                          </a:rPr>
                          <m:t></m:t>
                        </m:r>
                        <m:r>
                          <a:rPr lang="en-US" sz="2000" b="0" i="1" smtClean="0">
                            <a:solidFill>
                              <a:prstClr val="black"/>
                            </a:solidFill>
                            <a:latin typeface="Cambria Math"/>
                          </a:rPr>
                          <m:t> 1.167 </m:t>
                        </m:r>
                        <m:r>
                          <a:rPr lang="en-US" sz="2000" i="1">
                            <a:solidFill>
                              <a:prstClr val="black"/>
                            </a:solidFill>
                            <a:latin typeface="Cambria Math"/>
                            <a:sym typeface="Wingdings"/>
                          </a:rPr>
                          <m:t>𝑘𝑔𝐶𝑂</m:t>
                        </m:r>
                        <m:r>
                          <a:rPr lang="en-US" sz="2000" i="1" baseline="-25000">
                            <a:solidFill>
                              <a:prstClr val="black"/>
                            </a:solidFill>
                            <a:latin typeface="Cambria Math"/>
                            <a:sym typeface="Wingdings"/>
                          </a:rPr>
                          <m:t>2</m:t>
                        </m:r>
                        <m:r>
                          <a:rPr lang="en-US" sz="2000" i="1">
                            <a:solidFill>
                              <a:prstClr val="black"/>
                            </a:solidFill>
                            <a:latin typeface="Cambria Math"/>
                            <a:sym typeface="Wingdings"/>
                          </a:rPr>
                          <m:t>𝑒𝑞</m:t>
                        </m:r>
                        <m:r>
                          <a:rPr lang="en-US" sz="2000" i="1">
                            <a:solidFill>
                              <a:prstClr val="black"/>
                            </a:solidFill>
                            <a:latin typeface="Cambria Math"/>
                            <a:sym typeface="Wingdings"/>
                          </a:rPr>
                          <m:t>./</m:t>
                        </m:r>
                        <m:r>
                          <a:rPr lang="en-US" sz="2000" i="1">
                            <a:solidFill>
                              <a:prstClr val="black"/>
                            </a:solidFill>
                            <a:latin typeface="Cambria Math"/>
                            <a:sym typeface="Wingdings"/>
                          </a:rPr>
                          <m:t>𝑘𝑊h𝑒</m:t>
                        </m:r>
                        <m:r>
                          <a:rPr lang="en-US" sz="2000" b="0" i="1" smtClean="0">
                            <a:solidFill>
                              <a:prstClr val="black"/>
                            </a:solidFill>
                            <a:latin typeface="Cambria Math"/>
                            <a:sym typeface="Wingdings"/>
                          </a:rPr>
                          <m:t>)</m:t>
                        </m:r>
                      </m:num>
                      <m:den>
                        <m:r>
                          <a:rPr lang="en-US" sz="2000" i="1">
                            <a:solidFill>
                              <a:prstClr val="black"/>
                            </a:solidFill>
                            <a:latin typeface="Cambria Math"/>
                          </a:rPr>
                          <m:t>2995.8</m:t>
                        </m:r>
                        <m:r>
                          <a:rPr lang="en-US" sz="2000" b="0" i="1" smtClean="0">
                            <a:solidFill>
                              <a:prstClr val="black"/>
                            </a:solidFill>
                            <a:latin typeface="Cambria Math"/>
                          </a:rPr>
                          <m:t> </m:t>
                        </m:r>
                        <m:r>
                          <a:rPr lang="en-US" sz="2000" b="0" i="1" smtClean="0">
                            <a:solidFill>
                              <a:prstClr val="black"/>
                            </a:solidFill>
                            <a:latin typeface="Cambria Math"/>
                          </a:rPr>
                          <m:t>𝑚</m:t>
                        </m:r>
                        <m:r>
                          <a:rPr lang="en-US" sz="2000" b="0" i="1" baseline="30000" smtClean="0">
                            <a:solidFill>
                              <a:prstClr val="black"/>
                            </a:solidFill>
                            <a:latin typeface="Cambria Math"/>
                          </a:rPr>
                          <m:t>2</m:t>
                        </m:r>
                      </m:den>
                    </m:f>
                  </m:oMath>
                </a14:m>
                <a:r>
                  <a:rPr lang="fr" sz="2000" dirty="0"/>
                  <a:t>= </a:t>
                </a:r>
                <a:r>
                  <a:rPr lang="fr" sz="2000" b="1" dirty="0"/>
                  <a:t>99,4 </a:t>
                </a:r>
                <a:r>
                  <a:rPr lang="fr" sz="2000" b="1" dirty="0">
                    <a:solidFill>
                      <a:prstClr val="black"/>
                    </a:solidFill>
                    <a:cs typeface="Calibri" panose="020F0502020204030204" pitchFamily="34" charset="0"/>
                  </a:rPr>
                  <a:t>kgCO </a:t>
                </a:r>
                <a:r>
                  <a:rPr lang="fr" sz="2000" b="1" baseline="-25000" dirty="0">
                    <a:solidFill>
                      <a:prstClr val="black"/>
                    </a:solidFill>
                    <a:cs typeface="Calibri" panose="020F0502020204030204" pitchFamily="34" charset="0"/>
                  </a:rPr>
                  <a:t>2 </a:t>
                </a:r>
                <a:r>
                  <a:rPr lang="fr" sz="2000" b="1" dirty="0">
                    <a:solidFill>
                      <a:prstClr val="black"/>
                    </a:solidFill>
                    <a:cs typeface="Calibri" panose="020F0502020204030204" pitchFamily="34" charset="0"/>
                  </a:rPr>
                  <a:t>éq. /m </a:t>
                </a:r>
                <a:r>
                  <a:rPr lang="fr" sz="2000" b="1" baseline="30000" dirty="0">
                    <a:solidFill>
                      <a:prstClr val="black"/>
                    </a:solidFill>
                    <a:cs typeface="Calibri" panose="020F0502020204030204" pitchFamily="34" charset="0"/>
                  </a:rPr>
                  <a:t>2 </a:t>
                </a:r>
                <a:r>
                  <a:rPr lang="fr" sz="2000" b="1" dirty="0">
                    <a:solidFill>
                      <a:prstClr val="black"/>
                    </a:solidFill>
                    <a:cs typeface="Calibri" panose="020F0502020204030204" pitchFamily="34" charset="0"/>
                  </a:rPr>
                  <a:t>/an</a:t>
                </a:r>
              </a:p>
              <a:p>
                <a:endParaRPr lang="en-US" sz="2000" dirty="0">
                  <a:solidFill>
                    <a:prstClr val="black"/>
                  </a:solidFill>
                </a:endParaRPr>
              </a:p>
              <a:p>
                <a:endParaRPr lang="en-US" sz="2000" dirty="0">
                  <a:solidFill>
                    <a:prstClr val="black"/>
                  </a:solidFill>
                </a:endParaRPr>
              </a:p>
              <a:p>
                <a:r>
                  <a:rPr lang="fr" sz="2000" dirty="0">
                    <a:solidFill>
                      <a:prstClr val="black"/>
                    </a:solidFill>
                  </a:rPr>
                  <a:t>2. E= </a:t>
                </a:r>
                <a14:m>
                  <m:oMath xmlns:m="http://schemas.openxmlformats.org/officeDocument/2006/math">
                    <m:f>
                      <m:fPr>
                        <m:ctrlPr>
                          <a:rPr lang="en-US" sz="2000" i="1">
                            <a:solidFill>
                              <a:prstClr val="black"/>
                            </a:solidFill>
                            <a:latin typeface="Cambria Math" panose="02040503050406030204" pitchFamily="18" charset="0"/>
                          </a:rPr>
                        </m:ctrlPr>
                      </m:fPr>
                      <m:num>
                        <m:r>
                          <a:rPr lang="en-US" sz="2000" i="1">
                            <a:solidFill>
                              <a:prstClr val="black"/>
                            </a:solidFill>
                            <a:latin typeface="Cambria Math"/>
                          </a:rPr>
                          <m:t>(255,</m:t>
                        </m:r>
                        <m:r>
                          <a:rPr lang="en-US" sz="2000" b="0" i="1" smtClean="0">
                            <a:solidFill>
                              <a:prstClr val="black"/>
                            </a:solidFill>
                            <a:latin typeface="Cambria Math"/>
                          </a:rPr>
                          <m:t>242.2 </m:t>
                        </m:r>
                        <m:r>
                          <a:rPr lang="en-US" sz="2000" i="1">
                            <a:solidFill>
                              <a:prstClr val="black"/>
                            </a:solidFill>
                            <a:latin typeface="Cambria Math"/>
                          </a:rPr>
                          <m:t>𝑘𝑊h</m:t>
                        </m:r>
                        <m:r>
                          <a:rPr lang="en-US" sz="2000" b="0" i="1" baseline="-25000" smtClean="0">
                            <a:solidFill>
                              <a:prstClr val="black"/>
                            </a:solidFill>
                            <a:latin typeface="Cambria Math"/>
                          </a:rPr>
                          <m:t>𝑒</m:t>
                        </m:r>
                        <m:r>
                          <a:rPr lang="en-US" sz="2000" i="1">
                            <a:solidFill>
                              <a:prstClr val="black"/>
                            </a:solidFill>
                            <a:latin typeface="Cambria Math"/>
                          </a:rPr>
                          <m:t> </m:t>
                        </m:r>
                        <m:r>
                          <a:rPr lang="en-US" sz="2000" i="1" smtClean="0">
                            <a:solidFill>
                              <a:prstClr val="black"/>
                            </a:solidFill>
                            <a:latin typeface="Cambria Math"/>
                            <a:sym typeface="Wingdings"/>
                          </a:rPr>
                          <m:t></m:t>
                        </m:r>
                        <m:r>
                          <a:rPr lang="en-US" sz="2000" i="1">
                            <a:solidFill>
                              <a:prstClr val="black"/>
                            </a:solidFill>
                            <a:latin typeface="Cambria Math"/>
                          </a:rPr>
                          <m:t> 0.02 </m:t>
                        </m:r>
                        <m:r>
                          <a:rPr lang="en-US" sz="2000" i="1">
                            <a:solidFill>
                              <a:prstClr val="black"/>
                            </a:solidFill>
                            <a:latin typeface="Cambria Math"/>
                            <a:sym typeface="Wingdings"/>
                          </a:rPr>
                          <m:t>𝑘𝑔𝐶𝑂</m:t>
                        </m:r>
                        <m:r>
                          <a:rPr lang="en-US" sz="2000" i="1" baseline="-25000">
                            <a:solidFill>
                              <a:prstClr val="black"/>
                            </a:solidFill>
                            <a:latin typeface="Cambria Math"/>
                            <a:sym typeface="Wingdings"/>
                          </a:rPr>
                          <m:t>2</m:t>
                        </m:r>
                        <m:r>
                          <a:rPr lang="en-US" sz="2000" i="1">
                            <a:solidFill>
                              <a:prstClr val="black"/>
                            </a:solidFill>
                            <a:latin typeface="Cambria Math"/>
                            <a:sym typeface="Wingdings"/>
                          </a:rPr>
                          <m:t>𝑒𝑞</m:t>
                        </m:r>
                        <m:r>
                          <a:rPr lang="en-US" sz="2000" i="1">
                            <a:solidFill>
                              <a:prstClr val="black"/>
                            </a:solidFill>
                            <a:latin typeface="Cambria Math"/>
                            <a:sym typeface="Wingdings"/>
                          </a:rPr>
                          <m:t>./</m:t>
                        </m:r>
                        <m:r>
                          <a:rPr lang="en-US" sz="2000" i="1">
                            <a:solidFill>
                              <a:prstClr val="black"/>
                            </a:solidFill>
                            <a:latin typeface="Cambria Math"/>
                            <a:sym typeface="Wingdings"/>
                          </a:rPr>
                          <m:t>𝑘𝑊h𝑒</m:t>
                        </m:r>
                        <m:r>
                          <a:rPr lang="en-US" sz="2000" i="1">
                            <a:solidFill>
                              <a:prstClr val="black"/>
                            </a:solidFill>
                            <a:latin typeface="Cambria Math"/>
                            <a:sym typeface="Wingdings"/>
                          </a:rPr>
                          <m:t>)</m:t>
                        </m:r>
                      </m:num>
                      <m:den>
                        <m:r>
                          <a:rPr lang="en-US" sz="2000" i="1">
                            <a:solidFill>
                              <a:prstClr val="black"/>
                            </a:solidFill>
                            <a:latin typeface="Cambria Math"/>
                          </a:rPr>
                          <m:t>2995.8</m:t>
                        </m:r>
                        <m:r>
                          <a:rPr lang="en-US" sz="2000" b="0" i="1" smtClean="0">
                            <a:solidFill>
                              <a:prstClr val="black"/>
                            </a:solidFill>
                            <a:latin typeface="Cambria Math"/>
                          </a:rPr>
                          <m:t> </m:t>
                        </m:r>
                        <m:r>
                          <a:rPr lang="en-US" sz="2000" i="1">
                            <a:solidFill>
                              <a:prstClr val="black"/>
                            </a:solidFill>
                            <a:latin typeface="Cambria Math"/>
                          </a:rPr>
                          <m:t>𝑚</m:t>
                        </m:r>
                        <m:r>
                          <a:rPr lang="en-US" sz="2000" i="1" baseline="30000">
                            <a:solidFill>
                              <a:prstClr val="black"/>
                            </a:solidFill>
                            <a:latin typeface="Cambria Math"/>
                          </a:rPr>
                          <m:t>2</m:t>
                        </m:r>
                      </m:den>
                    </m:f>
                  </m:oMath>
                </a14:m>
                <a:r>
                  <a:rPr lang="fr" sz="2000" dirty="0"/>
                  <a:t>= </a:t>
                </a:r>
                <a:r>
                  <a:rPr lang="fr" sz="2000" b="1" dirty="0"/>
                  <a:t>1,7 </a:t>
                </a:r>
                <a:r>
                  <a:rPr lang="fr" sz="2000" b="1" dirty="0">
                    <a:solidFill>
                      <a:prstClr val="black"/>
                    </a:solidFill>
                    <a:cs typeface="Calibri" panose="020F0502020204030204" pitchFamily="34" charset="0"/>
                  </a:rPr>
                  <a:t>kgCO </a:t>
                </a:r>
                <a:r>
                  <a:rPr lang="fr" sz="2000" b="1" baseline="-25000" dirty="0">
                    <a:solidFill>
                      <a:prstClr val="black"/>
                    </a:solidFill>
                    <a:cs typeface="Calibri" panose="020F0502020204030204" pitchFamily="34" charset="0"/>
                  </a:rPr>
                  <a:t>2 </a:t>
                </a:r>
                <a:r>
                  <a:rPr lang="fr" sz="2000" b="1" dirty="0">
                    <a:solidFill>
                      <a:prstClr val="black"/>
                    </a:solidFill>
                    <a:cs typeface="Calibri" panose="020F0502020204030204" pitchFamily="34" charset="0"/>
                  </a:rPr>
                  <a:t>éq./m </a:t>
                </a:r>
                <a:r>
                  <a:rPr lang="fr" sz="2000" b="1" baseline="30000" dirty="0">
                    <a:solidFill>
                      <a:prstClr val="black"/>
                    </a:solidFill>
                    <a:cs typeface="Calibri" panose="020F0502020204030204" pitchFamily="34" charset="0"/>
                  </a:rPr>
                  <a:t>2 </a:t>
                </a:r>
                <a:r>
                  <a:rPr lang="fr" sz="2000" b="1" dirty="0">
                    <a:solidFill>
                      <a:prstClr val="black"/>
                    </a:solidFill>
                    <a:cs typeface="Calibri" panose="020F0502020204030204" pitchFamily="34" charset="0"/>
                  </a:rPr>
                  <a:t>/ </a:t>
                </a:r>
                <a:r>
                  <a:rPr lang="fr" sz="2000" b="1" dirty="0"/>
                  <a:t>an</a:t>
                </a:r>
              </a:p>
              <a:p>
                <a:endParaRPr lang="en-US" sz="2000" dirty="0"/>
              </a:p>
              <a:p>
                <a:r>
                  <a:rPr lang="fr" sz="1400" i="1" dirty="0">
                    <a:solidFill>
                      <a:prstClr val="black"/>
                    </a:solidFill>
                  </a:rPr>
                  <a:t>Puisque l'IUE pour l'électricité était disponible, on peut directement utiliser ces données pour les calculs</a:t>
                </a:r>
              </a:p>
              <a:p>
                <a:endParaRPr lang="en-US" sz="1400" i="1" dirty="0">
                  <a:solidFill>
                    <a:prstClr val="black"/>
                  </a:solidFill>
                </a:endParaRPr>
              </a:p>
              <a:p>
                <a:r>
                  <a:rPr lang="fr" sz="1400" i="1" dirty="0">
                    <a:solidFill>
                      <a:prstClr val="black"/>
                    </a:solidFill>
                  </a:rPr>
                  <a:t>1 . E = 85,2</a:t>
                </a:r>
                <a14:m>
                  <m:oMath xmlns:m="http://schemas.openxmlformats.org/officeDocument/2006/math">
                    <m:f>
                      <m:fPr>
                        <m:ctrlPr>
                          <a:rPr lang="en-US" sz="1400" i="1" smtClean="0">
                            <a:solidFill>
                              <a:prstClr val="black"/>
                            </a:solidFill>
                            <a:latin typeface="Cambria Math" panose="02040503050406030204" pitchFamily="18" charset="0"/>
                          </a:rPr>
                        </m:ctrlPr>
                      </m:fPr>
                      <m:num>
                        <m:r>
                          <a:rPr lang="en-US" sz="1400" b="0" i="1" smtClean="0">
                            <a:solidFill>
                              <a:prstClr val="black"/>
                            </a:solidFill>
                            <a:latin typeface="Cambria Math"/>
                          </a:rPr>
                          <m:t>𝑘𝑊h</m:t>
                        </m:r>
                        <m:r>
                          <a:rPr lang="en-US" sz="1400" b="0" i="1" baseline="-25000" smtClean="0">
                            <a:solidFill>
                              <a:prstClr val="black"/>
                            </a:solidFill>
                            <a:latin typeface="Cambria Math"/>
                          </a:rPr>
                          <m:t>𝑒</m:t>
                        </m:r>
                      </m:num>
                      <m:den>
                        <m:r>
                          <a:rPr lang="en-US" sz="1400" b="0" i="1" smtClean="0">
                            <a:solidFill>
                              <a:prstClr val="black"/>
                            </a:solidFill>
                            <a:latin typeface="Cambria Math"/>
                          </a:rPr>
                          <m:t>𝑚</m:t>
                        </m:r>
                        <m:r>
                          <a:rPr lang="en-US" sz="1400" b="0" i="1" baseline="30000" smtClean="0">
                            <a:solidFill>
                              <a:prstClr val="black"/>
                            </a:solidFill>
                            <a:latin typeface="Cambria Math"/>
                          </a:rPr>
                          <m:t>2</m:t>
                        </m:r>
                      </m:den>
                    </m:f>
                  </m:oMath>
                </a14:m>
                <a:r>
                  <a:rPr lang="fr" sz="1400" i="1" dirty="0"/>
                  <a:t> </a:t>
                </a:r>
                <a:r>
                  <a:rPr lang="fr" sz="1400" i="1" dirty="0">
                    <a:sym typeface="Wingdings"/>
                  </a:rPr>
                  <a:t> 1,167 </a:t>
                </a:r>
                <a14:m>
                  <m:oMath xmlns:m="http://schemas.openxmlformats.org/officeDocument/2006/math">
                    <m:f>
                      <m:fPr>
                        <m:ctrlPr>
                          <a:rPr lang="en-US" sz="1400" i="1" smtClean="0">
                            <a:latin typeface="Cambria Math" panose="02040503050406030204" pitchFamily="18" charset="0"/>
                            <a:sym typeface="Wingdings"/>
                          </a:rPr>
                        </m:ctrlPr>
                      </m:fPr>
                      <m:num>
                        <m:r>
                          <a:rPr lang="en-US" sz="1400" b="0" i="1" smtClean="0">
                            <a:latin typeface="Cambria Math"/>
                            <a:sym typeface="Wingdings"/>
                          </a:rPr>
                          <m:t>𝑘𝑔𝐶𝑂</m:t>
                        </m:r>
                        <m:r>
                          <a:rPr lang="en-US" sz="1400" b="0" i="1" baseline="-25000" smtClean="0">
                            <a:latin typeface="Cambria Math"/>
                            <a:sym typeface="Wingdings"/>
                          </a:rPr>
                          <m:t>2</m:t>
                        </m:r>
                        <m:r>
                          <a:rPr lang="en-US" sz="1400" b="0" i="1" smtClean="0">
                            <a:latin typeface="Cambria Math"/>
                            <a:sym typeface="Wingdings"/>
                          </a:rPr>
                          <m:t>𝑒𝑞</m:t>
                        </m:r>
                        <m:r>
                          <a:rPr lang="en-US" sz="1400" b="0" i="1" smtClean="0">
                            <a:latin typeface="Cambria Math"/>
                            <a:sym typeface="Wingdings"/>
                          </a:rPr>
                          <m:t>.</m:t>
                        </m:r>
                      </m:num>
                      <m:den>
                        <m:r>
                          <a:rPr lang="en-US" sz="1400" b="0" i="1" smtClean="0">
                            <a:latin typeface="Cambria Math"/>
                            <a:sym typeface="Wingdings"/>
                          </a:rPr>
                          <m:t>𝑘𝑊h</m:t>
                        </m:r>
                        <m:r>
                          <a:rPr lang="en-US" sz="1400" b="0" i="1" baseline="-25000" smtClean="0">
                            <a:latin typeface="Cambria Math"/>
                            <a:sym typeface="Wingdings"/>
                          </a:rPr>
                          <m:t>𝑒</m:t>
                        </m:r>
                      </m:den>
                    </m:f>
                  </m:oMath>
                </a14:m>
                <a:r>
                  <a:rPr lang="fr" sz="1400" i="1" dirty="0">
                    <a:solidFill>
                      <a:prstClr val="black"/>
                    </a:solidFill>
                    <a:cs typeface="Calibri" panose="020F0502020204030204" pitchFamily="34" charset="0"/>
                  </a:rPr>
                  <a:t>= </a:t>
                </a:r>
                <a:r>
                  <a:rPr lang="fr" sz="1400" i="1" dirty="0"/>
                  <a:t>99,4 </a:t>
                </a:r>
                <a:r>
                  <a:rPr lang="fr" sz="1400" i="1" dirty="0">
                    <a:solidFill>
                      <a:prstClr val="black"/>
                    </a:solidFill>
                    <a:cs typeface="Calibri" panose="020F0502020204030204" pitchFamily="34" charset="0"/>
                  </a:rPr>
                  <a:t>kgCO </a:t>
                </a:r>
                <a:r>
                  <a:rPr lang="fr" sz="1400" i="1" baseline="-25000" dirty="0">
                    <a:solidFill>
                      <a:prstClr val="black"/>
                    </a:solidFill>
                    <a:cs typeface="Calibri" panose="020F0502020204030204" pitchFamily="34" charset="0"/>
                  </a:rPr>
                  <a:t>2 </a:t>
                </a:r>
                <a:r>
                  <a:rPr lang="fr" sz="1400" i="1" dirty="0">
                    <a:solidFill>
                      <a:prstClr val="black"/>
                    </a:solidFill>
                    <a:cs typeface="Calibri" panose="020F0502020204030204" pitchFamily="34" charset="0"/>
                  </a:rPr>
                  <a:t>eq./m </a:t>
                </a:r>
                <a:r>
                  <a:rPr lang="fr" sz="1400" i="1" baseline="30000" dirty="0">
                    <a:solidFill>
                      <a:prstClr val="black"/>
                    </a:solidFill>
                    <a:cs typeface="Calibri" panose="020F0502020204030204" pitchFamily="34" charset="0"/>
                  </a:rPr>
                  <a:t>2 </a:t>
                </a:r>
                <a:r>
                  <a:rPr lang="fr" sz="1400" i="1" dirty="0">
                    <a:solidFill>
                      <a:prstClr val="black"/>
                    </a:solidFill>
                    <a:cs typeface="Calibri" panose="020F0502020204030204" pitchFamily="34" charset="0"/>
                  </a:rPr>
                  <a:t>/an</a:t>
                </a:r>
              </a:p>
              <a:p>
                <a:endParaRPr lang="en-US" sz="1400" i="1" dirty="0">
                  <a:solidFill>
                    <a:prstClr val="black"/>
                  </a:solidFill>
                  <a:cs typeface="Calibri" panose="020F0502020204030204" pitchFamily="34" charset="0"/>
                </a:endParaRPr>
              </a:p>
              <a:p>
                <a:r>
                  <a:rPr lang="fr" sz="1400" i="1" dirty="0">
                    <a:solidFill>
                      <a:prstClr val="black"/>
                    </a:solidFill>
                  </a:rPr>
                  <a:t>2 . E= 85,2</a:t>
                </a:r>
                <a14:m>
                  <m:oMath xmlns:m="http://schemas.openxmlformats.org/officeDocument/2006/math">
                    <m:f>
                      <m:fPr>
                        <m:ctrlPr>
                          <a:rPr lang="en-US" sz="1400" i="1">
                            <a:solidFill>
                              <a:prstClr val="black"/>
                            </a:solidFill>
                            <a:latin typeface="Cambria Math" panose="02040503050406030204" pitchFamily="18" charset="0"/>
                          </a:rPr>
                        </m:ctrlPr>
                      </m:fPr>
                      <m:num>
                        <m:r>
                          <a:rPr lang="en-US" sz="1400" i="1">
                            <a:solidFill>
                              <a:prstClr val="black"/>
                            </a:solidFill>
                            <a:latin typeface="Cambria Math"/>
                          </a:rPr>
                          <m:t>𝑘𝑊h</m:t>
                        </m:r>
                        <m:r>
                          <a:rPr lang="en-US" sz="1400" b="0" i="1" baseline="-25000" smtClean="0">
                            <a:solidFill>
                              <a:prstClr val="black"/>
                            </a:solidFill>
                            <a:latin typeface="Cambria Math"/>
                          </a:rPr>
                          <m:t>𝑒</m:t>
                        </m:r>
                      </m:num>
                      <m:den>
                        <m:r>
                          <a:rPr lang="en-US" sz="1400" i="1">
                            <a:solidFill>
                              <a:prstClr val="black"/>
                            </a:solidFill>
                            <a:latin typeface="Cambria Math"/>
                          </a:rPr>
                          <m:t>𝑚</m:t>
                        </m:r>
                        <m:r>
                          <a:rPr lang="en-US" sz="1400" i="1" baseline="30000">
                            <a:solidFill>
                              <a:prstClr val="black"/>
                            </a:solidFill>
                            <a:latin typeface="Cambria Math"/>
                          </a:rPr>
                          <m:t>2</m:t>
                        </m:r>
                      </m:den>
                    </m:f>
                  </m:oMath>
                </a14:m>
                <a:r>
                  <a:rPr lang="fr" sz="1400" i="1" dirty="0"/>
                  <a:t> </a:t>
                </a:r>
                <a:r>
                  <a:rPr lang="fr" sz="1400" i="1" dirty="0">
                    <a:sym typeface="Wingdings"/>
                  </a:rPr>
                  <a:t> 0,02 </a:t>
                </a:r>
                <a14:m>
                  <m:oMath xmlns:m="http://schemas.openxmlformats.org/officeDocument/2006/math">
                    <m:f>
                      <m:fPr>
                        <m:ctrlPr>
                          <a:rPr lang="en-US" sz="1400" i="1">
                            <a:latin typeface="Cambria Math" panose="02040503050406030204" pitchFamily="18" charset="0"/>
                            <a:sym typeface="Wingdings"/>
                          </a:rPr>
                        </m:ctrlPr>
                      </m:fPr>
                      <m:num>
                        <m:r>
                          <a:rPr lang="en-US" sz="1400" i="1">
                            <a:latin typeface="Cambria Math"/>
                            <a:sym typeface="Wingdings"/>
                          </a:rPr>
                          <m:t>𝑘𝑔𝐶𝑂</m:t>
                        </m:r>
                        <m:r>
                          <a:rPr lang="en-US" sz="1400" i="1" baseline="-25000">
                            <a:latin typeface="Cambria Math"/>
                            <a:sym typeface="Wingdings"/>
                          </a:rPr>
                          <m:t>2</m:t>
                        </m:r>
                        <m:r>
                          <a:rPr lang="en-US" sz="1400" i="1">
                            <a:latin typeface="Cambria Math"/>
                            <a:sym typeface="Wingdings"/>
                          </a:rPr>
                          <m:t>𝑒𝑞</m:t>
                        </m:r>
                        <m:r>
                          <a:rPr lang="en-US" sz="1400" i="1">
                            <a:latin typeface="Cambria Math"/>
                            <a:sym typeface="Wingdings"/>
                          </a:rPr>
                          <m:t>.</m:t>
                        </m:r>
                      </m:num>
                      <m:den>
                        <m:r>
                          <a:rPr lang="en-US" sz="1400" i="1">
                            <a:latin typeface="Cambria Math"/>
                            <a:sym typeface="Wingdings"/>
                          </a:rPr>
                          <m:t>𝑘𝑊h</m:t>
                        </m:r>
                        <m:r>
                          <a:rPr lang="en-US" sz="1400" b="0" i="1" baseline="-25000" smtClean="0">
                            <a:latin typeface="Cambria Math"/>
                            <a:sym typeface="Wingdings"/>
                          </a:rPr>
                          <m:t>𝑒</m:t>
                        </m:r>
                      </m:den>
                    </m:f>
                  </m:oMath>
                </a14:m>
                <a:r>
                  <a:rPr lang="fr" sz="1400" i="1" dirty="0"/>
                  <a:t>= 1,7 </a:t>
                </a:r>
                <a:r>
                  <a:rPr lang="fr" sz="1400" i="1" dirty="0">
                    <a:solidFill>
                      <a:prstClr val="black"/>
                    </a:solidFill>
                    <a:cs typeface="Calibri" panose="020F0502020204030204" pitchFamily="34" charset="0"/>
                  </a:rPr>
                  <a:t>kgCO </a:t>
                </a:r>
                <a:r>
                  <a:rPr lang="fr" sz="1400" i="1" baseline="-25000" dirty="0">
                    <a:solidFill>
                      <a:prstClr val="black"/>
                    </a:solidFill>
                    <a:cs typeface="Calibri" panose="020F0502020204030204" pitchFamily="34" charset="0"/>
                  </a:rPr>
                  <a:t>2 </a:t>
                </a:r>
                <a:r>
                  <a:rPr lang="fr" sz="1400" i="1" dirty="0">
                    <a:solidFill>
                      <a:prstClr val="black"/>
                    </a:solidFill>
                    <a:cs typeface="Calibri" panose="020F0502020204030204" pitchFamily="34" charset="0"/>
                  </a:rPr>
                  <a:t>éq./m </a:t>
                </a:r>
                <a:r>
                  <a:rPr lang="fr" sz="1400" i="1" baseline="30000" dirty="0">
                    <a:solidFill>
                      <a:prstClr val="black"/>
                    </a:solidFill>
                    <a:cs typeface="Calibri" panose="020F0502020204030204" pitchFamily="34" charset="0"/>
                  </a:rPr>
                  <a:t>2 </a:t>
                </a:r>
                <a:r>
                  <a:rPr lang="fr" sz="1400" i="1" dirty="0">
                    <a:solidFill>
                      <a:prstClr val="black"/>
                    </a:solidFill>
                    <a:cs typeface="Calibri" panose="020F0502020204030204" pitchFamily="34" charset="0"/>
                  </a:rPr>
                  <a:t>/an</a:t>
                </a:r>
              </a:p>
              <a:p>
                <a:endParaRPr lang="en-US" sz="1400" i="1" dirty="0">
                  <a:solidFill>
                    <a:prstClr val="black"/>
                  </a:solidFill>
                </a:endParaRPr>
              </a:p>
            </p:txBody>
          </p:sp>
        </mc:Choice>
        <mc:Fallback xmlns="">
          <p:sp>
            <p:nvSpPr>
              <p:cNvPr id="15" name="Rectangle 14"/>
              <p:cNvSpPr>
                <a:spLocks noRot="1" noChangeAspect="1" noMove="1" noResize="1" noEditPoints="1" noAdjustHandles="1" noChangeArrowheads="1" noChangeShapeType="1" noTextEdit="1"/>
              </p:cNvSpPr>
              <p:nvPr/>
            </p:nvSpPr>
            <p:spPr>
              <a:xfrm>
                <a:off x="407624" y="941694"/>
                <a:ext cx="7557572" cy="4077270"/>
              </a:xfrm>
              <a:prstGeom prst="rect">
                <a:avLst/>
              </a:prstGeom>
              <a:blipFill>
                <a:blip r:embed="rId2"/>
                <a:stretch>
                  <a:fillRect l="-887" t="-747"/>
                </a:stretch>
              </a:blipFill>
            </p:spPr>
            <p:txBody>
              <a:bodyPr/>
              <a:lstStyle/>
              <a:p>
                <a:r>
                  <a:rPr lang="fr-FR">
                    <a:noFill/>
                  </a:rPr>
                  <a:t> </a:t>
                </a:r>
              </a:p>
            </p:txBody>
          </p:sp>
        </mc:Fallback>
      </mc:AlternateContent>
      <p:sp>
        <p:nvSpPr>
          <p:cNvPr id="6" name="Rectangle 5"/>
          <p:cNvSpPr/>
          <p:nvPr/>
        </p:nvSpPr>
        <p:spPr>
          <a:xfrm>
            <a:off x="8087419" y="941694"/>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7</a:t>
            </a:r>
            <a:endParaRPr lang="el-GR" dirty="0"/>
          </a:p>
        </p:txBody>
      </p:sp>
      <p:grpSp>
        <p:nvGrpSpPr>
          <p:cNvPr id="3" name="Groupe 2">
            <a:extLst>
              <a:ext uri="{FF2B5EF4-FFF2-40B4-BE49-F238E27FC236}">
                <a16:creationId xmlns:a16="http://schemas.microsoft.com/office/drawing/2014/main" id="{C3D36561-297D-AE94-85C4-6D2BE1F58511}"/>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488AB070-77D4-EAB3-CFA7-08A3F48F86CA}"/>
                </a:ext>
              </a:extLst>
            </p:cNvPr>
            <p:cNvPicPr>
              <a:picLocks noChangeAspect="1"/>
            </p:cNvPicPr>
            <p:nvPr/>
          </p:nvPicPr>
          <p:blipFill>
            <a:blip r:embed="rId3"/>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67B4D1B0-4A5F-0F5C-CE46-6EA7D55B921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C6DFA6E3-6AA4-C1C6-D14C-D18664396C6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94436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9421"/>
            <a:ext cx="2133600" cy="249161"/>
          </a:xfrm>
        </p:spPr>
        <p:txBody>
          <a:bodyPr/>
          <a:lstStyle/>
          <a:p>
            <a:fld id="{243FB592-B9A9-49AA-A86F-4031F7B97808}" type="slidenum">
              <a:rPr lang="en-US" smtClean="0"/>
              <a:t>33</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6" name="Rectangle 15"/>
          <p:cNvSpPr/>
          <p:nvPr/>
        </p:nvSpPr>
        <p:spPr>
          <a:xfrm>
            <a:off x="7404366" y="1068643"/>
            <a:ext cx="1585049"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Étapes 8 à 10</a:t>
            </a:r>
            <a:endParaRPr lang="el-GR" sz="2000" dirty="0"/>
          </a:p>
        </p:txBody>
      </p:sp>
      <p:sp>
        <p:nvSpPr>
          <p:cNvPr id="17" name="Rectangle 16"/>
          <p:cNvSpPr/>
          <p:nvPr/>
        </p:nvSpPr>
        <p:spPr>
          <a:xfrm>
            <a:off x="7912646" y="2128806"/>
            <a:ext cx="1104148"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11</a:t>
            </a:r>
            <a:endParaRPr lang="el-GR" sz="2000" dirty="0"/>
          </a:p>
        </p:txBody>
      </p:sp>
      <p:sp>
        <p:nvSpPr>
          <p:cNvPr id="18" name="Rectangle 17"/>
          <p:cNvSpPr/>
          <p:nvPr/>
        </p:nvSpPr>
        <p:spPr>
          <a:xfrm>
            <a:off x="283794" y="993725"/>
            <a:ext cx="7031405" cy="707886"/>
          </a:xfrm>
          <a:prstGeom prst="rect">
            <a:avLst/>
          </a:prstGeom>
        </p:spPr>
        <p:txBody>
          <a:bodyPr wrap="square">
            <a:spAutoFit/>
          </a:bodyPr>
          <a:lstStyle/>
          <a:p>
            <a:r>
              <a:rPr lang="fr" sz="2000" dirty="0">
                <a:solidFill>
                  <a:prstClr val="black"/>
                </a:solidFill>
              </a:rPr>
              <a:t>Le bâtiment n'utilise pas </a:t>
            </a:r>
            <a:r>
              <a:rPr lang="fr" sz="2000" dirty="0"/>
              <a:t>le réseau </a:t>
            </a:r>
            <a:r>
              <a:rPr lang="fr" sz="2000" b="1" dirty="0"/>
              <a:t>de chauffage/refroidissement urbain </a:t>
            </a:r>
            <a:r>
              <a:rPr lang="fr" sz="2000" dirty="0">
                <a:solidFill>
                  <a:prstClr val="black"/>
                </a:solidFill>
              </a:rPr>
              <a:t>pour ses services techniques</a:t>
            </a:r>
          </a:p>
        </p:txBody>
      </p:sp>
      <p:sp>
        <p:nvSpPr>
          <p:cNvPr id="25"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83795" y="2024882"/>
            <a:ext cx="8541382" cy="487449"/>
          </a:xfrm>
          <a:prstGeom prst="rect">
            <a:avLst/>
          </a:prstGeom>
        </p:spPr>
        <p:txBody>
          <a:bodyPr>
            <a:noAutofit/>
          </a:bodyPr>
          <a:lstStyle/>
          <a:p>
            <a:pPr marL="0" indent="0">
              <a:buNone/>
            </a:pPr>
            <a:r>
              <a:rPr lang="fr" sz="2000" b="1" dirty="0">
                <a:cs typeface="Calibri" panose="020F0502020204030204" pitchFamily="34" charset="0"/>
              </a:rPr>
              <a:t>intensité totale des GES de l'ACV ( kg CO </a:t>
            </a:r>
            <a:r>
              <a:rPr lang="fr" sz="2000" b="1" baseline="-25000" dirty="0">
                <a:cs typeface="Calibri" panose="020F0502020204030204" pitchFamily="34" charset="0"/>
              </a:rPr>
              <a:t>2 </a:t>
            </a:r>
            <a:r>
              <a:rPr lang="fr" sz="2000" b="1" dirty="0">
                <a:cs typeface="Calibri" panose="020F0502020204030204" pitchFamily="34" charset="0"/>
              </a:rPr>
              <a:t>eq./m </a:t>
            </a:r>
            <a:r>
              <a:rPr lang="fr" sz="2000" b="1" baseline="30000" dirty="0">
                <a:cs typeface="Calibri" panose="020F0502020204030204" pitchFamily="34" charset="0"/>
              </a:rPr>
              <a:t>2 </a:t>
            </a:r>
            <a:r>
              <a:rPr lang="fr" sz="2000" b="1" dirty="0">
                <a:cs typeface="Calibri" panose="020F0502020204030204" pitchFamily="34" charset="0"/>
              </a:rPr>
              <a:t>/ </a:t>
            </a:r>
            <a:r>
              <a:rPr lang="fr" sz="2000" b="1" dirty="0" err="1">
                <a:cs typeface="Calibri" panose="020F0502020204030204" pitchFamily="34" charset="0"/>
              </a:rPr>
              <a:t>an </a:t>
            </a:r>
            <a:r>
              <a:rPr lang="fr" sz="2000" b="1" dirty="0">
                <a:cs typeface="Calibri" panose="020F0502020204030204" pitchFamily="34" charset="0"/>
              </a:rPr>
              <a:t>)</a:t>
            </a:r>
          </a:p>
        </p:txBody>
      </p:sp>
      <p:pic>
        <p:nvPicPr>
          <p:cNvPr id="11" name="Picture 10"/>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50331" y="2645396"/>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2836589" y="2997766"/>
            <a:ext cx="4173811" cy="1569660"/>
          </a:xfrm>
          <a:prstGeom prst="rect">
            <a:avLst/>
          </a:prstGeom>
        </p:spPr>
        <p:txBody>
          <a:bodyPr wrap="square">
            <a:spAutoFit/>
          </a:bodyPr>
          <a:lstStyle/>
          <a:p>
            <a:r>
              <a:rPr lang="fr" sz="2400" b="1" u="sng" dirty="0">
                <a:solidFill>
                  <a:srgbClr val="FF0000"/>
                </a:solidFill>
                <a:effectLst>
                  <a:outerShdw blurRad="38100" dist="38100" dir="2700000" algn="tl">
                    <a:srgbClr val="000000">
                      <a:alpha val="43137"/>
                    </a:srgbClr>
                  </a:outerShdw>
                </a:effectLst>
              </a:rPr>
              <a:t>1. E= 99,4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kgCO </a:t>
            </a:r>
            <a:r>
              <a:rPr lang="fr" sz="2400" b="1" u="sng" baseline="-25000" dirty="0">
                <a:solidFill>
                  <a:srgbClr val="FF0000"/>
                </a:solidFill>
                <a:effectLst>
                  <a:outerShdw blurRad="38100" dist="38100" dir="2700000" algn="tl">
                    <a:srgbClr val="000000">
                      <a:alpha val="43137"/>
                    </a:srgbClr>
                  </a:outerShdw>
                </a:effectLst>
                <a:cs typeface="Calibri" panose="020F0502020204030204" pitchFamily="34" charset="0"/>
              </a:rPr>
              <a:t>2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éq./m </a:t>
            </a:r>
            <a:r>
              <a:rPr lang="fr" sz="2400" b="1" u="sng" baseline="30000" dirty="0">
                <a:solidFill>
                  <a:srgbClr val="FF0000"/>
                </a:solidFill>
                <a:effectLst>
                  <a:outerShdw blurRad="38100" dist="38100" dir="2700000" algn="tl">
                    <a:srgbClr val="000000">
                      <a:alpha val="43137"/>
                    </a:srgbClr>
                  </a:outerShdw>
                </a:effectLst>
                <a:cs typeface="Calibri" panose="020F0502020204030204" pitchFamily="34" charset="0"/>
              </a:rPr>
              <a:t>2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/an</a:t>
            </a:r>
          </a:p>
          <a:p>
            <a:endParaRPr lang="en-US" sz="1000" b="1" u="sng" dirty="0">
              <a:solidFill>
                <a:srgbClr val="FF0000"/>
              </a:solidFill>
              <a:effectLst>
                <a:outerShdw blurRad="38100" dist="38100" dir="2700000" algn="tl">
                  <a:srgbClr val="000000">
                    <a:alpha val="43137"/>
                  </a:srgbClr>
                </a:outerShdw>
              </a:effectLst>
            </a:endParaRPr>
          </a:p>
          <a:p>
            <a:endParaRPr lang="en-US" sz="1400" b="1" u="sng" dirty="0">
              <a:solidFill>
                <a:srgbClr val="FF0000"/>
              </a:solidFill>
              <a:effectLst>
                <a:outerShdw blurRad="38100" dist="38100" dir="2700000" algn="tl">
                  <a:srgbClr val="000000">
                    <a:alpha val="43137"/>
                  </a:srgbClr>
                </a:outerShdw>
              </a:effectLst>
            </a:endParaRPr>
          </a:p>
          <a:p>
            <a:r>
              <a:rPr lang="fr" sz="2400" b="1" u="sng" dirty="0">
                <a:solidFill>
                  <a:srgbClr val="FF0000"/>
                </a:solidFill>
                <a:effectLst>
                  <a:outerShdw blurRad="38100" dist="38100" dir="2700000" algn="tl">
                    <a:srgbClr val="000000">
                      <a:alpha val="43137"/>
                    </a:srgbClr>
                  </a:outerShdw>
                </a:effectLst>
              </a:rPr>
              <a:t>2. E= 1,7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kgCO </a:t>
            </a:r>
            <a:r>
              <a:rPr lang="fr" sz="2400" b="1" u="sng" baseline="-25000" dirty="0">
                <a:solidFill>
                  <a:srgbClr val="FF0000"/>
                </a:solidFill>
                <a:effectLst>
                  <a:outerShdw blurRad="38100" dist="38100" dir="2700000" algn="tl">
                    <a:srgbClr val="000000">
                      <a:alpha val="43137"/>
                    </a:srgbClr>
                  </a:outerShdw>
                </a:effectLst>
                <a:cs typeface="Calibri" panose="020F0502020204030204" pitchFamily="34" charset="0"/>
              </a:rPr>
              <a:t>2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éq./m </a:t>
            </a:r>
            <a:r>
              <a:rPr lang="fr" sz="2400" b="1" u="sng" baseline="30000" dirty="0">
                <a:solidFill>
                  <a:srgbClr val="FF0000"/>
                </a:solidFill>
                <a:effectLst>
                  <a:outerShdw blurRad="38100" dist="38100" dir="2700000" algn="tl">
                    <a:srgbClr val="000000">
                      <a:alpha val="43137"/>
                    </a:srgbClr>
                  </a:outerShdw>
                </a:effectLst>
                <a:cs typeface="Calibri" panose="020F0502020204030204" pitchFamily="34" charset="0"/>
              </a:rPr>
              <a:t>2 </a:t>
            </a:r>
            <a:r>
              <a:rPr lang="fr" sz="2400" b="1" u="sng" dirty="0">
                <a:solidFill>
                  <a:srgbClr val="FF0000"/>
                </a:solidFill>
                <a:effectLst>
                  <a:outerShdw blurRad="38100" dist="38100" dir="2700000" algn="tl">
                    <a:srgbClr val="000000">
                      <a:alpha val="43137"/>
                    </a:srgbClr>
                  </a:outerShdw>
                </a:effectLst>
                <a:cs typeface="Calibri" panose="020F0502020204030204" pitchFamily="34" charset="0"/>
              </a:rPr>
              <a:t>/an</a:t>
            </a:r>
          </a:p>
          <a:p>
            <a:endParaRPr lang="en-US" sz="2400" b="1" u="sng" dirty="0">
              <a:solidFill>
                <a:srgbClr val="FF0000"/>
              </a:solidFill>
              <a:effectLst>
                <a:outerShdw blurRad="38100" dist="38100" dir="2700000" algn="tl">
                  <a:srgbClr val="000000">
                    <a:alpha val="43137"/>
                  </a:srgbClr>
                </a:outerShdw>
              </a:effectLst>
            </a:endParaRPr>
          </a:p>
        </p:txBody>
      </p:sp>
      <p:grpSp>
        <p:nvGrpSpPr>
          <p:cNvPr id="2" name="Groupe 1">
            <a:extLst>
              <a:ext uri="{FF2B5EF4-FFF2-40B4-BE49-F238E27FC236}">
                <a16:creationId xmlns:a16="http://schemas.microsoft.com/office/drawing/2014/main" id="{685AE9A1-3001-03B7-2DD0-06B799A0108F}"/>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6537E069-6963-87E7-D22B-A103E5A1A984}"/>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3E6C0247-7139-59F6-D696-4447C58A901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01D99F4C-D7C6-45AE-C5D9-02634D6C265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1597443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34</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ÉTAPE </a:t>
            </a:r>
            <a:endParaRPr lang="it-IT" sz="2400" dirty="0"/>
          </a:p>
        </p:txBody>
      </p:sp>
      <p:grpSp>
        <p:nvGrpSpPr>
          <p:cNvPr id="2" name="Groupe 1">
            <a:extLst>
              <a:ext uri="{FF2B5EF4-FFF2-40B4-BE49-F238E27FC236}">
                <a16:creationId xmlns:a16="http://schemas.microsoft.com/office/drawing/2014/main" id="{2E64C859-7011-E888-4E26-23CBE3D2197B}"/>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186FBA21-0FEA-9E81-FA80-4C5ACAB7C550}"/>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80F2198D-5371-B450-034B-C01ADA931E5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3624DE99-2B2A-D615-6DDF-2B85B63C356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078571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07406" cy="4525963"/>
          </a:xfrm>
          <a:prstGeom prst="rect">
            <a:avLst/>
          </a:prstGeom>
          <a:noFill/>
        </p:spPr>
        <p:txBody>
          <a:bodyPr>
            <a:noAutofit/>
          </a:bodyPr>
          <a:lstStyle/>
          <a:p>
            <a:pPr marL="0" indent="0" algn="just">
              <a:spcBef>
                <a:spcPts val="600"/>
              </a:spcBef>
              <a:spcAft>
                <a:spcPts val="1200"/>
              </a:spcAft>
              <a:buNone/>
            </a:pPr>
            <a:r>
              <a:rPr lang="fr" sz="1600" dirty="0">
                <a:cs typeface="Calibri" panose="020F0502020204030204" pitchFamily="34" charset="0"/>
              </a:rPr>
              <a:t>Un immeuble de bureaux existant situé à Athènes utilise deux vecteurs énergétiques différents. Le bâtiment est raccordé au réseau électrique principal et dispose d'un système de chauffage central utilisant une chaudière au fioul, avec ventilation mécanique par évacuation. Chaque espace de bureau est équipé d'une pompe à chaleur locale à unité séparée pour le refroidissement. L'eau chaude sanitaire est servie avec des chauffe-eau électriques locaux à débit continu ( </a:t>
            </a:r>
            <a:endParaRPr lang="en-US" sz="1600" dirty="0">
              <a:cs typeface="Calibri" panose="020F0502020204030204" pitchFamily="34" charset="0"/>
            </a:endParaRPr>
          </a:p>
          <a:p>
            <a:pPr marL="0" indent="0" algn="just">
              <a:spcBef>
                <a:spcPts val="600"/>
              </a:spcBef>
              <a:spcAft>
                <a:spcPts val="1200"/>
              </a:spcAft>
              <a:buNone/>
            </a:pPr>
            <a:r>
              <a:rPr lang="fr" sz="1600" b="1" i="1" dirty="0">
                <a:cs typeface="Calibri" panose="020F0502020204030204" pitchFamily="34" charset="0"/>
              </a:rPr>
              <a:t>Données disponibles </a:t>
            </a:r>
            <a:r>
              <a:rPr lang="fr" sz="1600" i="1" dirty="0">
                <a:cs typeface="Calibri" panose="020F0502020204030204" pitchFamily="34" charset="0"/>
              </a:rPr>
              <a:t>: Le gestionnaire de l'immeuble a fourni les </a:t>
            </a:r>
            <a:r>
              <a:rPr lang="fr" sz="1600" b="1" i="1" dirty="0">
                <a:cs typeface="Calibri" panose="020F0502020204030204" pitchFamily="34" charset="0"/>
              </a:rPr>
              <a:t>plans d'étage </a:t>
            </a:r>
            <a:r>
              <a:rPr lang="fr" sz="1600" i="1" dirty="0">
                <a:cs typeface="Calibri" panose="020F0502020204030204" pitchFamily="34" charset="0"/>
              </a:rPr>
              <a:t>et </a:t>
            </a:r>
            <a:r>
              <a:rPr lang="fr" sz="1600" b="1" i="1" dirty="0">
                <a:cs typeface="Calibri" panose="020F0502020204030204" pitchFamily="34" charset="0"/>
              </a:rPr>
              <a:t>la consommation d'énergie annuelle </a:t>
            </a:r>
            <a:r>
              <a:rPr lang="fr" sz="1600" i="1" dirty="0">
                <a:cs typeface="Calibri" panose="020F0502020204030204" pitchFamily="34" charset="0"/>
              </a:rPr>
              <a:t>sur plusieurs années. Les quantités de fioul correspondent au total des commandes de fioul livrées au bâtiment chaque année . Les données sur la consommation d'électricité ont également été extraites des factures d'électricité qui correspondent à la demande totale d'énergie électrique du bâtiment pour toutes les utilisations finales du bâtiment au cours de l' année correspondante.</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35</a:t>
            </a:fld>
            <a:endParaRPr lang="en-US"/>
          </a:p>
        </p:txBody>
      </p:sp>
      <p:grpSp>
        <p:nvGrpSpPr>
          <p:cNvPr id="8" name="Group 7"/>
          <p:cNvGrpSpPr/>
          <p:nvPr/>
        </p:nvGrpSpPr>
        <p:grpSpPr>
          <a:xfrm>
            <a:off x="457200" y="4327036"/>
            <a:ext cx="8514080" cy="996323"/>
            <a:chOff x="314960" y="3687832"/>
            <a:chExt cx="8514080" cy="996323"/>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4960" y="3894370"/>
              <a:ext cx="8514080" cy="78978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600"/>
                </a:spcBef>
                <a:spcAft>
                  <a:spcPts val="600"/>
                </a:spcAft>
                <a:buNone/>
              </a:pPr>
              <a:r>
                <a:rPr lang="fr" sz="1600" b="1" dirty="0"/>
                <a:t>                   Calculer l'intensité totale des GES de l'ACV, c'est-à-dire les émissions </a:t>
              </a:r>
              <a:r>
                <a:rPr lang="fr" sz="1600" b="1" dirty="0">
                  <a:cs typeface="Calibri" panose="020F0502020204030204" pitchFamily="34" charset="0"/>
                </a:rPr>
                <a:t>d'équivalent CO </a:t>
              </a:r>
              <a:r>
                <a:rPr lang="fr" sz="1600" b="1" baseline="-25000" dirty="0">
                  <a:cs typeface="Calibri" panose="020F0502020204030204" pitchFamily="34" charset="0"/>
                </a:rPr>
                <a:t>2 </a:t>
              </a:r>
              <a:r>
                <a:rPr lang="fr" sz="1600" b="1" dirty="0">
                  <a:cs typeface="Calibri" panose="020F0502020204030204" pitchFamily="34" charset="0"/>
                </a:rPr>
                <a:t>.</a:t>
              </a:r>
              <a:endParaRPr lang="en-US" sz="1600" b="1" dirty="0">
                <a:cs typeface="Calibri" panose="020F0502020204030204" pitchFamily="34" charset="0"/>
              </a:endParaRPr>
            </a:p>
            <a:p>
              <a:pPr marL="0" indent="0">
                <a:spcBef>
                  <a:spcPts val="0"/>
                </a:spcBef>
                <a:buNone/>
              </a:pPr>
              <a:r>
                <a:rPr lang="fr" sz="1600" b="1" dirty="0"/>
                <a:t>Identifier la source principale des émissions annuelles</a:t>
              </a:r>
              <a:endParaRPr lang="en-US" sz="1600"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550" y="3687832"/>
              <a:ext cx="511108" cy="5911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e 1">
            <a:extLst>
              <a:ext uri="{FF2B5EF4-FFF2-40B4-BE49-F238E27FC236}">
                <a16:creationId xmlns:a16="http://schemas.microsoft.com/office/drawing/2014/main" id="{D6F4B27B-A96C-E84B-F26C-23D32AF90CE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8F017925-D595-B8CE-D753-7AD66D14CBCB}"/>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F4164CE0-9056-E7E7-4D7D-A0C0170D73B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55BD3441-132A-B024-7EB6-A20FCE01A6F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460040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B84CAA74-5E0C-20E4-4BCA-A42D4D449EEE}"/>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916510F7-F82E-FFED-67F2-C18BD55B89D7}"/>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78EB4CF5-7DC4-1DB3-60BF-565E11BB4C8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556337F1-0A63-91B2-771E-1DAB1E544AE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5850" y="6591300"/>
            <a:ext cx="2133600" cy="266700"/>
          </a:xfrm>
        </p:spPr>
        <p:txBody>
          <a:bodyPr/>
          <a:lstStyle/>
          <a:p>
            <a:fld id="{243FB592-B9A9-49AA-A86F-4031F7B97808}" type="slidenum">
              <a:rPr lang="en-US" smtClean="0"/>
              <a:pPr/>
              <a:t>36</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561142302"/>
              </p:ext>
            </p:extLst>
          </p:nvPr>
        </p:nvGraphicFramePr>
        <p:xfrm>
          <a:off x="600982" y="15240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a16="http://schemas.microsoft.com/office/drawing/2014/main" val="20000"/>
                    </a:ext>
                  </a:extLst>
                </a:gridCol>
                <a:gridCol w="1867917">
                  <a:extLst>
                    <a:ext uri="{9D8B030D-6E8A-4147-A177-3AD203B41FA5}">
                      <a16:colId xmlns:a16="http://schemas.microsoft.com/office/drawing/2014/main" val="20001"/>
                    </a:ext>
                  </a:extLst>
                </a:gridCol>
                <a:gridCol w="1867917">
                  <a:extLst>
                    <a:ext uri="{9D8B030D-6E8A-4147-A177-3AD203B41FA5}">
                      <a16:colId xmlns:a16="http://schemas.microsoft.com/office/drawing/2014/main" val="20002"/>
                    </a:ext>
                  </a:extLst>
                </a:gridCol>
                <a:gridCol w="1867917">
                  <a:extLst>
                    <a:ext uri="{9D8B030D-6E8A-4147-A177-3AD203B41FA5}">
                      <a16:colId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r>
                        <a:rPr lang="fr" dirty="0"/>
                        <a:t>Pétrole ( </a:t>
                      </a:r>
                      <a:r>
                        <a:rPr lang="fr" dirty="0" err="1"/>
                        <a:t>l </a:t>
                      </a:r>
                      <a:r>
                        <a:rPr lang="fr" dirty="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50 500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dirty="0"/>
                        <a:t>43 900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dirty="0"/>
                        <a:t>48 100</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r>
                        <a:rPr lang="fr" sz="1600" dirty="0"/>
                        <a:t>Électricité ( </a:t>
                      </a:r>
                      <a:r>
                        <a:rPr lang="fr" sz="1600" dirty="0" err="1"/>
                        <a:t>kWh </a:t>
                      </a:r>
                      <a:r>
                        <a:rPr lang="fr" sz="1600" baseline="-25000" dirty="0" err="1"/>
                        <a:t>e </a:t>
                      </a:r>
                      <a:r>
                        <a:rPr lang="fr" dirty="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451 155</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dirty="0"/>
                        <a:t>399 321</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dirty="0"/>
                        <a:t>420 233</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3343145"/>
            <a:ext cx="3129127" cy="2458568"/>
          </a:xfrm>
          <a:prstGeom prst="rect">
            <a:avLst/>
          </a:prstGeom>
        </p:spPr>
      </p:pic>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471057" y="879836"/>
            <a:ext cx="5693229" cy="429444"/>
          </a:xfrm>
          <a:prstGeom prst="rect">
            <a:avLst/>
          </a:prstGeom>
        </p:spPr>
        <p:txBody>
          <a:bodyPr>
            <a:noAutofit/>
          </a:bodyPr>
          <a:lstStyle/>
          <a:p>
            <a:pPr marL="0" indent="0" algn="ctr">
              <a:buNone/>
            </a:pPr>
            <a:r>
              <a:rPr lang="fr" sz="1800" b="1" dirty="0">
                <a:cs typeface="Calibri" panose="020F0502020204030204" pitchFamily="34" charset="0"/>
              </a:rPr>
              <a:t>Quantité annuelle de combustibles et d'électricité livrée au bâtiment</a:t>
            </a:r>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457200" y="291966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000" b="1" dirty="0">
                <a:cs typeface="Calibri" panose="020F0502020204030204" pitchFamily="34" charset="0"/>
              </a:rPr>
              <a:t>Plan d'étage typique</a:t>
            </a:r>
          </a:p>
        </p:txBody>
      </p:sp>
      <p:sp>
        <p:nvSpPr>
          <p:cNvPr id="4" name="Rectangle 3"/>
          <p:cNvSpPr/>
          <p:nvPr/>
        </p:nvSpPr>
        <p:spPr>
          <a:xfrm>
            <a:off x="4337222" y="3349109"/>
            <a:ext cx="4572000" cy="1200329"/>
          </a:xfrm>
          <a:prstGeom prst="rect">
            <a:avLst/>
          </a:prstGeom>
        </p:spPr>
        <p:txBody>
          <a:bodyPr>
            <a:spAutoFit/>
          </a:bodyPr>
          <a:lstStyle/>
          <a:p>
            <a:pPr lvl="0">
              <a:spcBef>
                <a:spcPts val="600"/>
              </a:spcBef>
              <a:spcAft>
                <a:spcPts val="1200"/>
              </a:spcAft>
            </a:pPr>
            <a:r>
              <a:rPr lang="fr" dirty="0">
                <a:solidFill>
                  <a:prstClr val="black"/>
                </a:solidFill>
                <a:cs typeface="Calibri" panose="020F0502020204030204" pitchFamily="34" charset="0"/>
              </a:rPr>
              <a:t>Les plans d'étage ont été vérifiés lors d'un court audit énergétique du bâtiment et peuvent être utilisés pour estimer la surface de plancher utile du bâtiment</a:t>
            </a:r>
          </a:p>
        </p:txBody>
      </p:sp>
      <p:pic>
        <p:nvPicPr>
          <p:cNvPr id="1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2178" y="334910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926" y="2203883"/>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4053" y="176425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spTree>
    <p:extLst>
      <p:ext uri="{BB962C8B-B14F-4D97-AF65-F5344CB8AC3E}">
        <p14:creationId xmlns:p14="http://schemas.microsoft.com/office/powerpoint/2010/main" val="16840192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37</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2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1727423"/>
          </a:xfrm>
          <a:prstGeom prst="rect">
            <a:avLst/>
          </a:prstGeom>
        </p:spPr>
        <p:txBody>
          <a:bodyPr>
            <a:noAutofit/>
          </a:bodyPr>
          <a:lstStyle/>
          <a:p>
            <a:pPr marL="0" indent="0">
              <a:buNone/>
            </a:pPr>
            <a:r>
              <a:rPr lang="fr" sz="1800" b="1" dirty="0">
                <a:cs typeface="Calibri" panose="020F0502020204030204" pitchFamily="34" charset="0"/>
              </a:rPr>
              <a:t>Calculer la surface utile du bâtiment</a:t>
            </a:r>
          </a:p>
          <a:p>
            <a:pPr marL="0" indent="0">
              <a:buNone/>
            </a:pPr>
            <a:r>
              <a:rPr lang="fr" sz="1800" dirty="0">
                <a:cs typeface="Calibri" panose="020F0502020204030204" pitchFamily="34" charset="0"/>
              </a:rPr>
              <a:t>Utilisez les plans d'étage disponibles qui ont été examinés et confirmés pour se conformer au bâtiment existant lors d'un court audit énergétique.</a:t>
            </a:r>
          </a:p>
          <a:p>
            <a:pPr marL="0" indent="0">
              <a:buNone/>
            </a:pPr>
            <a:r>
              <a:rPr lang="fr" sz="1800" dirty="0">
                <a:cs typeface="Calibri" panose="020F0502020204030204" pitchFamily="34" charset="0"/>
              </a:rPr>
              <a:t>Utilisez les cotes internes. Exclure de l'exercice de mesurage les surfaces de plancher non visées (voir Niveaux)</a:t>
            </a:r>
          </a:p>
          <a:p>
            <a:pPr marL="0" indent="0">
              <a:spcBef>
                <a:spcPts val="1800"/>
              </a:spcBef>
              <a:buNone/>
            </a:pPr>
            <a:r>
              <a:rPr lang="fr" sz="1800" dirty="0">
                <a:cs typeface="Calibri" panose="020F0502020204030204" pitchFamily="34" charset="0"/>
              </a:rPr>
              <a:t>de plancher intérieure utile : </a:t>
            </a:r>
            <a:r>
              <a:rPr lang="fr" sz="1800" b="1" u="sng" dirty="0">
                <a:cs typeface="Calibri" panose="020F0502020204030204" pitchFamily="34" charset="0"/>
              </a:rPr>
              <a:t>4 915,1 m </a:t>
            </a:r>
            <a:r>
              <a:rPr lang="fr" sz="1800" b="1" u="sng" baseline="30000" dirty="0">
                <a:cs typeface="Calibri" panose="020F0502020204030204" pitchFamily="34" charset="0"/>
              </a:rPr>
              <a:t>2</a:t>
            </a:r>
            <a:r>
              <a:rPr lang="fr" sz="1800" b="1" u="sng" dirty="0">
                <a:cs typeface="Calibri" panose="020F0502020204030204" pitchFamily="34" charset="0"/>
              </a:rPr>
              <a:t>  </a:t>
            </a:r>
            <a:endParaRPr lang="en-US" sz="1800" b="1" u="sng" dirty="0">
              <a:cs typeface="Calibri" panose="020F0502020204030204" pitchFamily="34" charset="0"/>
            </a:endParaRPr>
          </a:p>
        </p:txBody>
      </p:sp>
      <p:pic>
        <p:nvPicPr>
          <p:cNvPr id="2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4349" y="2771166"/>
            <a:ext cx="3914809" cy="355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8" name="Group 27"/>
          <p:cNvGrpSpPr/>
          <p:nvPr/>
        </p:nvGrpSpPr>
        <p:grpSpPr>
          <a:xfrm>
            <a:off x="1215615" y="3302598"/>
            <a:ext cx="2837848" cy="2427401"/>
            <a:chOff x="1215615" y="3302598"/>
            <a:chExt cx="2837848" cy="2427401"/>
          </a:xfrm>
        </p:grpSpPr>
        <p:pic>
          <p:nvPicPr>
            <p:cNvPr id="2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8432" y="3302598"/>
              <a:ext cx="2715031" cy="2058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215615" y="5360667"/>
              <a:ext cx="2837848" cy="369332"/>
            </a:xfrm>
            <a:prstGeom prst="rect">
              <a:avLst/>
            </a:prstGeom>
            <a:noFill/>
          </p:spPr>
          <p:txBody>
            <a:bodyPr wrap="square" rtlCol="0">
              <a:spAutoFit/>
            </a:bodyPr>
            <a:lstStyle/>
            <a:p>
              <a:pPr algn="ctr"/>
              <a:r>
                <a:rPr lang="fr" dirty="0"/>
                <a:t>Plancher typique</a:t>
              </a:r>
              <a:endParaRPr lang="en-US" dirty="0"/>
            </a:p>
          </p:txBody>
        </p:sp>
      </p:grpSp>
      <p:pic>
        <p:nvPicPr>
          <p:cNvPr id="3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21" y="2069977"/>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a:t>
            </a:r>
            <a:endParaRPr lang="el-GR" sz="2000" dirty="0"/>
          </a:p>
        </p:txBody>
      </p:sp>
      <p:grpSp>
        <p:nvGrpSpPr>
          <p:cNvPr id="2" name="Groupe 1">
            <a:extLst>
              <a:ext uri="{FF2B5EF4-FFF2-40B4-BE49-F238E27FC236}">
                <a16:creationId xmlns:a16="http://schemas.microsoft.com/office/drawing/2014/main" id="{528A756D-ABF6-68A7-6909-5E3F60D0BB1B}"/>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32687F2E-9386-AF69-2C11-FDDD4BF01DFB}"/>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325E8A2B-C9BC-1916-96EB-064F37A41B9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862CA311-BB50-A770-46A7-5700899B906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54721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7932" y="6581775"/>
            <a:ext cx="2133600" cy="276225"/>
          </a:xfrm>
        </p:spPr>
        <p:txBody>
          <a:bodyPr/>
          <a:lstStyle/>
          <a:p>
            <a:fld id="{243FB592-B9A9-49AA-A86F-4031F7B97808}" type="slidenum">
              <a:rPr lang="en-US" smtClean="0"/>
              <a:pPr/>
              <a:t>38</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mc:AlternateContent xmlns:mc="http://schemas.openxmlformats.org/markup-compatibility/2006" xmlns:a14="http://schemas.microsoft.com/office/drawing/2010/main">
        <mc:Choice Requires="a14">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81779" y="1056686"/>
                <a:ext cx="7905640" cy="4525963"/>
              </a:xfrm>
              <a:prstGeom prst="rect">
                <a:avLst/>
              </a:prstGeom>
              <a:noFill/>
            </p:spPr>
            <p:txBody>
              <a:bodyPr>
                <a:normAutofit/>
              </a:bodyPr>
              <a:lstStyle/>
              <a:p>
                <a:pPr marL="0" indent="0">
                  <a:buNone/>
                </a:pPr>
                <a:r>
                  <a:rPr lang="fr" sz="1800" b="1" dirty="0">
                    <a:cs typeface="Calibri" panose="020F0502020204030204" pitchFamily="34" charset="0"/>
                  </a:rPr>
                  <a:t>Calculer la quantité des différents vecteurs énergétiques pour les services techniques du bâtiment</a:t>
                </a:r>
              </a:p>
              <a:p>
                <a:pPr marL="0" indent="0">
                  <a:buNone/>
                </a:pPr>
                <a:endParaRPr lang="en-US" sz="1800" b="1" dirty="0">
                  <a:cs typeface="Calibri" panose="020F0502020204030204" pitchFamily="34" charset="0"/>
                </a:endParaRPr>
              </a:p>
              <a:p>
                <a:pPr marL="0" indent="0">
                  <a:buNone/>
                </a:pPr>
                <a:r>
                  <a:rPr lang="fr" sz="1800" b="1" dirty="0">
                    <a:cs typeface="Calibri" panose="020F0502020204030204" pitchFamily="34" charset="0"/>
                  </a:rPr>
                  <a:t>COMBUSTIBLES</a:t>
                </a: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a:buFont typeface="Courier New" panose="02070309020205020404" pitchFamily="49" charset="0"/>
                  <a:buChar char="o"/>
                </a:pPr>
                <a:r>
                  <a:rPr lang="fr" sz="1800" b="1" dirty="0">
                    <a:cs typeface="Calibri" panose="020F0502020204030204" pitchFamily="34" charset="0"/>
                  </a:rPr>
                  <a:t>HUILE</a:t>
                </a:r>
                <a:endParaRPr lang="en-US" sz="1800" dirty="0">
                  <a:cs typeface="Calibri" panose="020F0502020204030204" pitchFamily="34" charset="0"/>
                </a:endParaRPr>
              </a:p>
              <a:p>
                <a:pPr marL="0" indent="0">
                  <a:buNone/>
                </a:pPr>
                <a:r>
                  <a:rPr lang="fr" sz="1800" dirty="0">
                    <a:cs typeface="Calibri" panose="020F0502020204030204" pitchFamily="34" charset="0"/>
                  </a:rPr>
                  <a:t>Utilisé pour le chauffage des locaux</a:t>
                </a:r>
              </a:p>
              <a:p>
                <a:pPr marL="0" indent="0">
                  <a:buNone/>
                </a:pPr>
                <a:r>
                  <a:rPr lang="fr" sz="1800" i="1" dirty="0">
                    <a:cs typeface="Calibri" panose="020F0502020204030204" pitchFamily="34" charset="0"/>
                  </a:rPr>
                  <a:t>Supposons que la quantité de mazout livrée au bâtiment est effectivement utilisée au cours de l'année civile pour ses services techniques (chauffage des locaux)</a:t>
                </a:r>
              </a:p>
              <a:p>
                <a:pPr marL="0" indent="0">
                  <a:buNone/>
                </a:pPr>
                <a:endParaRPr lang="en-US" sz="1800" i="1" dirty="0">
                  <a:cs typeface="Calibri" panose="020F0502020204030204" pitchFamily="34" charset="0"/>
                </a:endParaRPr>
              </a:p>
              <a:p>
                <a:pPr marL="0" indent="0">
                  <a:buNone/>
                </a:pPr>
                <a:r>
                  <a:rPr lang="fr" sz="1800" dirty="0">
                    <a:cs typeface="Calibri" panose="020F0502020204030204" pitchFamily="34" charset="0"/>
                  </a:rPr>
                  <a:t>Calculez la moyenne sur trois ans : </a:t>
                </a:r>
                <a14:m>
                  <m:oMath xmlns:m="http://schemas.openxmlformats.org/officeDocument/2006/math">
                    <m:f>
                      <m:fPr>
                        <m:ctrlPr>
                          <a:rPr lang="en-US" sz="1800" i="1" smtClean="0">
                            <a:latin typeface="Cambria Math" panose="02040503050406030204" pitchFamily="18" charset="0"/>
                          </a:rPr>
                        </m:ctrlPr>
                      </m:fPr>
                      <m:num>
                        <m:r>
                          <a:rPr lang="en-US" sz="1800" b="0" i="1" smtClean="0">
                            <a:latin typeface="Cambria Math"/>
                          </a:rPr>
                          <m:t>(50,500+43,900+48,100)</m:t>
                        </m:r>
                      </m:num>
                      <m:den>
                        <m:r>
                          <a:rPr lang="en-US" sz="1800" b="0" i="1" smtClean="0">
                            <a:latin typeface="Cambria Math"/>
                          </a:rPr>
                          <m:t>3</m:t>
                        </m:r>
                      </m:den>
                    </m:f>
                  </m:oMath>
                </a14:m>
                <a:r>
                  <a:rPr lang="fr" sz="1800" dirty="0"/>
                  <a:t>lt</a:t>
                </a:r>
              </a:p>
              <a:p>
                <a:pPr marL="0" indent="0">
                  <a:buNone/>
                </a:pPr>
                <a:endParaRPr lang="en-US" sz="1800" dirty="0"/>
              </a:p>
              <a:p>
                <a:pPr marL="0" indent="0">
                  <a:buNone/>
                </a:pPr>
                <a:r>
                  <a:rPr lang="fr" sz="1800" dirty="0"/>
                  <a:t>Quantité annuelle moyenne de carburant : </a:t>
                </a:r>
                <a:r>
                  <a:rPr lang="fr" sz="1800" b="1" u="sng" dirty="0"/>
                  <a:t>47 500</a:t>
                </a:r>
                <a:r>
                  <a:rPr lang="fr" sz="1800" b="1" u="sng" dirty="0" err="1"/>
                  <a:t> litres </a:t>
                </a:r>
                <a:r>
                  <a:rPr lang="fr" sz="1800" b="1" u="sng" dirty="0"/>
                  <a:t>d'huile</a:t>
                </a:r>
                <a:r>
                  <a:rPr lang="fr" sz="1800" dirty="0"/>
                  <a:t> </a:t>
                </a:r>
              </a:p>
            </p:txBody>
          </p:sp>
        </mc:Choice>
        <mc:Fallback xmlns="">
          <p:sp>
            <p:nvSpPr>
              <p:cNvPr id="9" name="Segnaposto contenuto 2">
                <a:extLst>
                  <a:ext uri="{FF2B5EF4-FFF2-40B4-BE49-F238E27FC236}">
                    <a16:creationId xmlns:a16="http://schemas.microsoft.com/office/drawing/2014/main" id="{86F2EB93-A63A-4210-B86A-E5FCAD7D8D7F}"/>
                  </a:ext>
                </a:extLst>
              </p:cNvPr>
              <p:cNvSpPr>
                <a:spLocks noGrp="1" noRot="1" noChangeAspect="1" noMove="1" noResize="1" noEditPoints="1" noAdjustHandles="1" noChangeArrowheads="1" noChangeShapeType="1" noTextEdit="1"/>
              </p:cNvSpPr>
              <p:nvPr>
                <p:ph idx="4294967295"/>
              </p:nvPr>
            </p:nvSpPr>
            <p:spPr>
              <a:xfrm>
                <a:off x="181779" y="1056686"/>
                <a:ext cx="7905640" cy="4525963"/>
              </a:xfrm>
              <a:prstGeom prst="rect">
                <a:avLst/>
              </a:prstGeom>
              <a:blipFill>
                <a:blip r:embed="rId2"/>
                <a:stretch>
                  <a:fillRect l="-694" t="-673"/>
                </a:stretch>
              </a:blipFill>
            </p:spPr>
            <p:txBody>
              <a:bodyPr/>
              <a:lstStyle/>
              <a:p>
                <a:r>
                  <a:rPr lang="fr-FR">
                    <a:noFill/>
                  </a:rPr>
                  <a:t> </a:t>
                </a:r>
              </a:p>
            </p:txBody>
          </p:sp>
        </mc:Fallback>
      </mc:AlternateContent>
      <p:grpSp>
        <p:nvGrpSpPr>
          <p:cNvPr id="2" name="Group 1"/>
          <p:cNvGrpSpPr/>
          <p:nvPr/>
        </p:nvGrpSpPr>
        <p:grpSpPr>
          <a:xfrm>
            <a:off x="6141350" y="1827785"/>
            <a:ext cx="1733163" cy="953916"/>
            <a:chOff x="7132948" y="1485701"/>
            <a:chExt cx="1733163" cy="953916"/>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485" y="1485701"/>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8043" y="1570628"/>
              <a:ext cx="458783" cy="58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ounded Rectangle 18"/>
            <p:cNvSpPr/>
            <p:nvPr/>
          </p:nvSpPr>
          <p:spPr>
            <a:xfrm>
              <a:off x="7132948" y="148570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7985418" y="1787846"/>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2</a:t>
            </a:r>
            <a:endParaRPr lang="el-GR" sz="2000" dirty="0"/>
          </a:p>
        </p:txBody>
      </p:sp>
      <p:grpSp>
        <p:nvGrpSpPr>
          <p:cNvPr id="3" name="Groupe 2">
            <a:extLst>
              <a:ext uri="{FF2B5EF4-FFF2-40B4-BE49-F238E27FC236}">
                <a16:creationId xmlns:a16="http://schemas.microsoft.com/office/drawing/2014/main" id="{C410ED84-27C1-0BAF-4E15-4AC9614D46C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98923268-745D-C0B3-CD46-FA9B3F4BBE10}"/>
                </a:ext>
              </a:extLst>
            </p:cNvPr>
            <p:cNvPicPr>
              <a:picLocks noChangeAspect="1"/>
            </p:cNvPicPr>
            <p:nvPr/>
          </p:nvPicPr>
          <p:blipFill>
            <a:blip r:embed="rId5"/>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CE38EFFE-09A4-4E25-5062-B9DD7FA7FD6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E22B5129-7E69-5AB5-8B1F-EF26516ECA5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4574583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39</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dirty="0">
                <a:solidFill>
                  <a:schemeClr val="tx1"/>
                </a:solidFill>
              </a:rPr>
              <a:t>C.1.2 - ÉMISSIONS DE GES EN FONCTIONNEMENT</a:t>
            </a:r>
            <a:endParaRPr lang="it-IT"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91778" y="1256888"/>
            <a:ext cx="8541382" cy="487449"/>
          </a:xfrm>
          <a:prstGeom prst="rect">
            <a:avLst/>
          </a:prstGeom>
        </p:spPr>
        <p:txBody>
          <a:bodyPr>
            <a:noAutofit/>
          </a:bodyPr>
          <a:lstStyle/>
          <a:p>
            <a:pPr marL="0" indent="0">
              <a:buNone/>
            </a:pPr>
            <a:r>
              <a:rPr lang="fr" sz="1800" dirty="0"/>
              <a:t>inférieur du mazout </a:t>
            </a:r>
            <a:r>
              <a:rPr lang="fr" sz="1800" baseline="-25000" dirty="0" err="1"/>
              <a:t>Fioul </a:t>
            </a:r>
            <a:r>
              <a:rPr lang="fr" sz="1800" dirty="0" err="1"/>
              <a:t>PCI </a:t>
            </a:r>
            <a:r>
              <a:rPr lang="fr" sz="1800" dirty="0"/>
              <a:t>= 9,9 </a:t>
            </a:r>
            <a:r>
              <a:rPr lang="fr" sz="1800" dirty="0" err="1"/>
              <a:t>kWh </a:t>
            </a:r>
            <a:r>
              <a:rPr lang="fr" sz="1800" baseline="-25000" dirty="0" err="1"/>
              <a:t>th </a:t>
            </a:r>
            <a:r>
              <a:rPr lang="fr" sz="1800" dirty="0"/>
              <a:t>/ </a:t>
            </a:r>
            <a:r>
              <a:rPr lang="fr" sz="1800" dirty="0" err="1"/>
              <a:t>lt </a:t>
            </a:r>
            <a:r>
              <a:rPr lang="fr" sz="1800" dirty="0"/>
              <a:t>(voir B1.2)</a:t>
            </a:r>
          </a:p>
          <a:p>
            <a:pPr marL="0" indent="0">
              <a:buNone/>
            </a:pP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marL="0" indent="0">
              <a:buNone/>
            </a:pPr>
            <a:endParaRPr lang="en-US" sz="1100" b="1" dirty="0">
              <a:cs typeface="Calibri" panose="020F0502020204030204" pitchFamily="34" charset="0"/>
            </a:endParaRPr>
          </a:p>
          <a:p>
            <a:pPr marL="0" indent="0">
              <a:buNone/>
            </a:pPr>
            <a:r>
              <a:rPr lang="fr" sz="1800" b="1" dirty="0">
                <a:cs typeface="Calibri" panose="020F0502020204030204" pitchFamily="34" charset="0"/>
              </a:rPr>
              <a:t>Facteurs d'émission ACV </a:t>
            </a:r>
            <a:r>
              <a:rPr lang="fr" sz="1800" dirty="0">
                <a:cs typeface="Calibri" panose="020F0502020204030204" pitchFamily="34" charset="0"/>
              </a:rPr>
              <a:t>pour le mazout</a:t>
            </a: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marL="0" indent="0">
              <a:buNone/>
            </a:pPr>
            <a:endParaRPr lang="en-US" sz="1800" b="1" dirty="0">
              <a:cs typeface="Calibri" panose="020F0502020204030204" pitchFamily="34" charset="0"/>
            </a:endParaRPr>
          </a:p>
          <a:p>
            <a:pPr marL="0" indent="0">
              <a:buNone/>
            </a:pPr>
            <a:endParaRPr lang="en-US" sz="1200" b="1" dirty="0">
              <a:cs typeface="Calibri" panose="020F0502020204030204" pitchFamily="34" charset="0"/>
            </a:endParaRPr>
          </a:p>
          <a:p>
            <a:pPr marL="0" indent="0">
              <a:buNone/>
            </a:pPr>
            <a:r>
              <a:rPr lang="fr" sz="1800" b="1" dirty="0">
                <a:cs typeface="Calibri" panose="020F0502020204030204" pitchFamily="34" charset="0"/>
              </a:rPr>
              <a:t>ACV Intensité GES des carburants ( kg CO </a:t>
            </a:r>
            <a:r>
              <a:rPr lang="fr" sz="1800" b="1" baseline="-25000" dirty="0">
                <a:cs typeface="Calibri" panose="020F0502020204030204" pitchFamily="34" charset="0"/>
              </a:rPr>
              <a:t>2 </a:t>
            </a:r>
            <a:r>
              <a:rPr lang="fr" sz="1800" b="1" dirty="0">
                <a:cs typeface="Calibri" panose="020F0502020204030204" pitchFamily="34" charset="0"/>
              </a:rPr>
              <a:t>eq./m </a:t>
            </a:r>
            <a:r>
              <a:rPr lang="fr" sz="1800" b="1" baseline="30000" dirty="0">
                <a:cs typeface="Calibri" panose="020F0502020204030204" pitchFamily="34" charset="0"/>
              </a:rPr>
              <a:t>2 </a:t>
            </a:r>
            <a:r>
              <a:rPr lang="fr" sz="1800" b="1" dirty="0">
                <a:cs typeface="Calibri" panose="020F0502020204030204" pitchFamily="34" charset="0"/>
              </a:rPr>
              <a:t>/ </a:t>
            </a:r>
            <a:r>
              <a:rPr lang="fr" sz="1800" b="1" dirty="0" err="1">
                <a:cs typeface="Calibri" panose="020F0502020204030204" pitchFamily="34" charset="0"/>
              </a:rPr>
              <a:t>an </a:t>
            </a:r>
            <a:r>
              <a:rPr lang="fr" sz="1800" b="1" dirty="0">
                <a:cs typeface="Calibri" panose="020F0502020204030204" pitchFamily="34" charset="0"/>
              </a:rPr>
              <a:t>)</a:t>
            </a:r>
          </a:p>
        </p:txBody>
      </p:sp>
      <p:sp>
        <p:nvSpPr>
          <p:cNvPr id="11" name="Rectangle 10"/>
          <p:cNvSpPr/>
          <p:nvPr/>
        </p:nvSpPr>
        <p:spPr>
          <a:xfrm>
            <a:off x="391778" y="3016678"/>
            <a:ext cx="8966772" cy="369332"/>
          </a:xfrm>
          <a:prstGeom prst="rect">
            <a:avLst/>
          </a:prstGeom>
        </p:spPr>
        <p:txBody>
          <a:bodyPr wrap="square">
            <a:spAutoFit/>
          </a:bodyPr>
          <a:lstStyle/>
          <a:p>
            <a:r>
              <a:rPr lang="fr" dirty="0" err="1"/>
              <a:t>k </a:t>
            </a:r>
            <a:r>
              <a:rPr lang="fr" baseline="-25000" dirty="0" err="1"/>
              <a:t>em, huile</a:t>
            </a:r>
            <a:r>
              <a:rPr lang="fr" dirty="0"/>
              <a:t> = 0,305 kg CO </a:t>
            </a:r>
            <a:r>
              <a:rPr lang="fr" baseline="-25000" dirty="0"/>
              <a:t>2 </a:t>
            </a:r>
            <a:r>
              <a:rPr lang="fr" dirty="0"/>
              <a:t>éq./ </a:t>
            </a:r>
            <a:r>
              <a:rPr lang="fr" dirty="0" err="1"/>
              <a:t>kWh </a:t>
            </a:r>
            <a:r>
              <a:rPr lang="fr" baseline="-25000" dirty="0" err="1"/>
              <a:t>th</a:t>
            </a:r>
            <a:endParaRPr lang="en-US" baseline="-25000" dirty="0"/>
          </a:p>
        </p:txBody>
      </p:sp>
      <mc:AlternateContent xmlns:mc="http://schemas.openxmlformats.org/markup-compatibility/2006">
        <mc:Choice xmlns:a14="http://schemas.microsoft.com/office/drawing/2010/main" Requires="a14">
          <p:sp>
            <p:nvSpPr>
              <p:cNvPr id="13" name="TextBox 12"/>
              <p:cNvSpPr txBox="1"/>
              <p:nvPr/>
            </p:nvSpPr>
            <p:spPr>
              <a:xfrm>
                <a:off x="328572" y="5315845"/>
                <a:ext cx="5942331" cy="6099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a:rPr>
                        <m:t>𝐸</m:t>
                      </m:r>
                      <m:r>
                        <a:rPr lang="en-US" sz="1600" b="0" i="1" smtClean="0">
                          <a:latin typeface="Cambria Math"/>
                        </a:rPr>
                        <m:t>= </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sSub>
                                <m:sSubPr>
                                  <m:ctrlPr>
                                    <a:rPr lang="en-US" sz="1600" i="1">
                                      <a:latin typeface="Cambria Math" panose="02040503050406030204" pitchFamily="18" charset="0"/>
                                    </a:rPr>
                                  </m:ctrlPr>
                                </m:sSubPr>
                                <m:e>
                                  <m:r>
                                    <a:rPr lang="en-US" sz="1600" b="0" i="1" smtClean="0">
                                      <a:latin typeface="Cambria Math"/>
                                    </a:rPr>
                                    <m:t>(</m:t>
                                  </m:r>
                                  <m:r>
                                    <a:rPr lang="en-US" sz="1600" i="1">
                                      <a:latin typeface="Cambria Math"/>
                                    </a:rPr>
                                    <m:t>𝑄</m:t>
                                  </m:r>
                                </m:e>
                                <m:sub>
                                  <m:r>
                                    <a:rPr lang="en-US" sz="1600" i="1">
                                      <a:latin typeface="Cambria Math"/>
                                    </a:rPr>
                                    <m:t>𝑓𝑢𝑒𝑙</m:t>
                                  </m:r>
                                  <m:r>
                                    <a:rPr lang="en-US" sz="1600" i="1">
                                      <a:latin typeface="Cambria Math"/>
                                    </a:rPr>
                                    <m:t>,</m:t>
                                  </m:r>
                                  <m:r>
                                    <a:rPr lang="en-US" sz="1600" b="0" i="1" smtClean="0">
                                      <a:latin typeface="Cambria Math"/>
                                    </a:rPr>
                                    <m:t>𝑜𝑖𝑙</m:t>
                                  </m:r>
                                  <m:r>
                                    <a:rPr lang="en-US" sz="1600" i="1">
                                      <a:latin typeface="Cambria Math"/>
                                    </a:rPr>
                                    <m:t> </m:t>
                                  </m:r>
                                </m:sub>
                              </m:sSub>
                              <m:sSub>
                                <m:sSubPr>
                                  <m:ctrlPr>
                                    <a:rPr lang="en-US" sz="1600" i="1">
                                      <a:latin typeface="Cambria Math" panose="02040503050406030204" pitchFamily="18" charset="0"/>
                                    </a:rPr>
                                  </m:ctrlPr>
                                </m:sSubPr>
                                <m:e>
                                  <m:r>
                                    <a:rPr lang="en-US" sz="1600" i="1">
                                      <a:latin typeface="Cambria Math"/>
                                      <a:sym typeface="Wingdings"/>
                                    </a:rPr>
                                    <m:t> </m:t>
                                  </m:r>
                                  <m:r>
                                    <a:rPr lang="en-US" sz="1600" i="1">
                                      <a:latin typeface="Cambria Math"/>
                                    </a:rPr>
                                    <m:t>𝐿𝐻𝑉</m:t>
                                  </m:r>
                                </m:e>
                                <m:sub>
                                  <m:r>
                                    <a:rPr lang="en-US" sz="1600" b="0" i="1" smtClean="0">
                                      <a:latin typeface="Cambria Math"/>
                                    </a:rPr>
                                    <m:t>𝑜𝑖𝑙</m:t>
                                  </m:r>
                                </m:sub>
                              </m:sSub>
                              <m:r>
                                <a:rPr lang="en-US" sz="1600" i="1">
                                  <a:latin typeface="Cambria Math"/>
                                </a:rPr>
                                <m:t> </m:t>
                              </m:r>
                              <m:sSub>
                                <m:sSubPr>
                                  <m:ctrlPr>
                                    <a:rPr lang="en-US" sz="1600" i="1">
                                      <a:latin typeface="Cambria Math" panose="02040503050406030204" pitchFamily="18" charset="0"/>
                                    </a:rPr>
                                  </m:ctrlPr>
                                </m:sSubPr>
                                <m:e>
                                  <m:r>
                                    <a:rPr lang="en-US" sz="1600" i="1">
                                      <a:latin typeface="Cambria Math"/>
                                      <a:sym typeface="Wingdings"/>
                                    </a:rPr>
                                    <m:t> </m:t>
                                  </m:r>
                                  <m:r>
                                    <a:rPr lang="en-US" sz="1600" i="1">
                                      <a:latin typeface="Cambria Math"/>
                                    </a:rPr>
                                    <m:t>𝑘</m:t>
                                  </m:r>
                                </m:e>
                                <m:sub>
                                  <m:r>
                                    <a:rPr lang="en-US" sz="1600" i="1">
                                      <a:latin typeface="Cambria Math"/>
                                    </a:rPr>
                                    <m:t>𝑒𝑚</m:t>
                                  </m:r>
                                  <m:r>
                                    <a:rPr lang="en-US" sz="1600" i="1">
                                      <a:latin typeface="Cambria Math"/>
                                    </a:rPr>
                                    <m:t>,</m:t>
                                  </m:r>
                                  <m:r>
                                    <a:rPr lang="en-US" sz="1600" b="0" i="1" smtClean="0">
                                      <a:latin typeface="Cambria Math"/>
                                    </a:rPr>
                                    <m:t>𝑜𝑖𝑙</m:t>
                                  </m:r>
                                </m:sub>
                              </m:sSub>
                              <m:r>
                                <a:rPr lang="en-US" sz="1600" b="0" i="1" smtClean="0">
                                  <a:latin typeface="Cambria Math"/>
                                </a:rPr>
                                <m:t>)+ (</m:t>
                              </m:r>
                              <m:r>
                                <a:rPr lang="en-US" sz="1600" b="0" i="1" smtClean="0">
                                  <a:latin typeface="Cambria Math"/>
                                </a:rPr>
                                <m:t>𝑄</m:t>
                              </m:r>
                            </m:e>
                            <m:sub>
                              <m:r>
                                <a:rPr lang="en-US" sz="1600" b="0" i="1" smtClean="0">
                                  <a:latin typeface="Cambria Math"/>
                                </a:rPr>
                                <m:t>𝑒𝑙</m:t>
                              </m:r>
                            </m:sub>
                          </m:sSub>
                          <m:sSub>
                            <m:sSubPr>
                              <m:ctrlPr>
                                <a:rPr lang="en-US" sz="1600" i="1">
                                  <a:latin typeface="Cambria Math" panose="02040503050406030204" pitchFamily="18" charset="0"/>
                                </a:rPr>
                              </m:ctrlPr>
                            </m:sSubPr>
                            <m:e>
                              <m:r>
                                <a:rPr lang="en-US" sz="1600" i="1">
                                  <a:latin typeface="Cambria Math"/>
                                  <a:sym typeface="Wingdings"/>
                                </a:rPr>
                                <m:t> </m:t>
                              </m:r>
                              <m:r>
                                <a:rPr lang="en-US" sz="1600" i="1">
                                  <a:latin typeface="Cambria Math"/>
                                </a:rPr>
                                <m:t>𝑘</m:t>
                              </m:r>
                            </m:e>
                            <m:sub>
                              <m:r>
                                <a:rPr lang="en-US" sz="1600" i="1">
                                  <a:latin typeface="Cambria Math"/>
                                </a:rPr>
                                <m:t>𝑒𝑚</m:t>
                              </m:r>
                              <m:r>
                                <a:rPr lang="en-US" sz="1600" i="1">
                                  <a:latin typeface="Cambria Math"/>
                                </a:rPr>
                                <m:t>,</m:t>
                              </m:r>
                              <m:r>
                                <a:rPr lang="en-US" sz="1600" i="1">
                                  <a:latin typeface="Cambria Math"/>
                                </a:rPr>
                                <m:t>𝑖</m:t>
                              </m:r>
                            </m:sub>
                          </m:sSub>
                          <m:r>
                            <a:rPr lang="en-US" sz="1600" b="0" i="1" smtClean="0">
                              <a:latin typeface="Cambria Math"/>
                            </a:rPr>
                            <m:t>)+(</m:t>
                          </m:r>
                          <m:sSub>
                            <m:sSubPr>
                              <m:ctrlPr>
                                <a:rPr lang="en-US" sz="1600" b="0" i="1" smtClean="0">
                                  <a:latin typeface="Cambria Math" panose="02040503050406030204" pitchFamily="18" charset="0"/>
                                </a:rPr>
                              </m:ctrlPr>
                            </m:sSubPr>
                            <m:e>
                              <m:r>
                                <a:rPr lang="en-US" sz="1600" b="0" i="1" smtClean="0">
                                  <a:latin typeface="Cambria Math"/>
                                </a:rPr>
                                <m:t>𝑄</m:t>
                              </m:r>
                            </m:e>
                            <m:sub>
                              <m:r>
                                <a:rPr lang="en-US" sz="1600" b="0" i="1" smtClean="0">
                                  <a:latin typeface="Cambria Math"/>
                                </a:rPr>
                                <m:t>𝑑h𝑐</m:t>
                              </m:r>
                            </m:sub>
                          </m:sSub>
                          <m:r>
                            <a:rPr lang="en-US" sz="1600" b="0" i="1" smtClean="0">
                              <a:latin typeface="Cambria Math"/>
                            </a:rPr>
                            <m:t> </m:t>
                          </m:r>
                          <m:r>
                            <a:rPr lang="en-US" sz="1600" b="0" i="1" smtClean="0">
                              <a:latin typeface="Cambria Math"/>
                              <a:sym typeface="Wingdings"/>
                            </a:rPr>
                            <m:t> </m:t>
                          </m:r>
                          <m:r>
                            <a:rPr lang="en-US" sz="1600" b="0" i="1" smtClean="0">
                              <a:latin typeface="Cambria Math"/>
                            </a:rPr>
                            <m:t> </m:t>
                          </m:r>
                          <m:sSub>
                            <m:sSubPr>
                              <m:ctrlPr>
                                <a:rPr lang="en-US" sz="1600" b="0" i="1" smtClean="0">
                                  <a:latin typeface="Cambria Math" panose="02040503050406030204" pitchFamily="18" charset="0"/>
                                </a:rPr>
                              </m:ctrlPr>
                            </m:sSubPr>
                            <m:e>
                              <m:r>
                                <a:rPr lang="en-US" sz="1600" b="0" i="1" smtClean="0">
                                  <a:latin typeface="Cambria Math"/>
                                </a:rPr>
                                <m:t>𝑘</m:t>
                              </m:r>
                            </m:e>
                            <m:sub>
                              <m:r>
                                <a:rPr lang="en-US" sz="1600" b="0" i="1" smtClean="0">
                                  <a:latin typeface="Cambria Math"/>
                                </a:rPr>
                                <m:t>𝑒𝑚</m:t>
                              </m:r>
                              <m:r>
                                <a:rPr lang="en-US" sz="1600" b="0" i="1" smtClean="0">
                                  <a:latin typeface="Cambria Math"/>
                                </a:rPr>
                                <m:t>.</m:t>
                              </m:r>
                              <m:r>
                                <a:rPr lang="en-US" sz="1600" b="0" i="1" smtClean="0">
                                  <a:latin typeface="Cambria Math"/>
                                </a:rPr>
                                <m:t>𝑑h𝑐</m:t>
                              </m:r>
                            </m:sub>
                          </m:sSub>
                          <m:r>
                            <a:rPr lang="en-US" sz="1600" b="0" i="1" smtClean="0">
                              <a:latin typeface="Cambria Math"/>
                            </a:rPr>
                            <m:t>)</m:t>
                          </m:r>
                        </m:num>
                        <m:den>
                          <m:sSub>
                            <m:sSubPr>
                              <m:ctrlPr>
                                <a:rPr lang="en-US" sz="1600" b="0" i="1" smtClean="0">
                                  <a:latin typeface="Cambria Math" panose="02040503050406030204" pitchFamily="18" charset="0"/>
                                </a:rPr>
                              </m:ctrlPr>
                            </m:sSubPr>
                            <m:e>
                              <m:r>
                                <a:rPr lang="en-US" sz="1600" b="0" i="1" smtClean="0">
                                  <a:latin typeface="Cambria Math"/>
                                </a:rPr>
                                <m:t>𝐴</m:t>
                              </m:r>
                            </m:e>
                            <m:sub>
                              <m:r>
                                <a:rPr lang="en-US" sz="1600" b="0" i="1" smtClean="0">
                                  <a:latin typeface="Cambria Math"/>
                                </a:rPr>
                                <m:t>𝑢</m:t>
                              </m:r>
                            </m:sub>
                          </m:sSub>
                        </m:den>
                      </m:f>
                    </m:oMath>
                  </m:oMathPara>
                </a14:m>
                <a:endParaRPr lang="en-US" dirty="0"/>
              </a:p>
            </p:txBody>
          </p:sp>
        </mc:Choice>
        <mc:Fallback>
          <p:sp>
            <p:nvSpPr>
              <p:cNvPr id="13" name="TextBox 12"/>
              <p:cNvSpPr txBox="1">
                <a:spLocks noRot="1" noChangeAspect="1" noMove="1" noResize="1" noEditPoints="1" noAdjustHandles="1" noChangeArrowheads="1" noChangeShapeType="1" noTextEdit="1"/>
              </p:cNvSpPr>
              <p:nvPr/>
            </p:nvSpPr>
            <p:spPr>
              <a:xfrm>
                <a:off x="328572" y="5315845"/>
                <a:ext cx="5942331" cy="609911"/>
              </a:xfrm>
              <a:prstGeom prst="rect">
                <a:avLst/>
              </a:prstGeom>
              <a:blipFill>
                <a:blip r:embed="rId2"/>
                <a:stretch>
                  <a:fillRect/>
                </a:stretch>
              </a:blipFill>
            </p:spPr>
            <p:txBody>
              <a:bodyPr/>
              <a:lstStyle/>
              <a:p>
                <a:r>
                  <a:rPr lang="fr-FR">
                    <a:noFill/>
                  </a:rPr>
                  <a:t> </a:t>
                </a:r>
              </a:p>
            </p:txBody>
          </p:sp>
        </mc:Fallback>
      </mc:AlternateContent>
      <p:grpSp>
        <p:nvGrpSpPr>
          <p:cNvPr id="25" name="Group 24"/>
          <p:cNvGrpSpPr/>
          <p:nvPr/>
        </p:nvGrpSpPr>
        <p:grpSpPr>
          <a:xfrm>
            <a:off x="4411229" y="2375103"/>
            <a:ext cx="3848206" cy="1701133"/>
            <a:chOff x="1613107" y="4160783"/>
            <a:chExt cx="4269787" cy="2039057"/>
          </a:xfrm>
        </p:grpSpPr>
        <p:grpSp>
          <p:nvGrpSpPr>
            <p:cNvPr id="2" name="Group 1"/>
            <p:cNvGrpSpPr/>
            <p:nvPr/>
          </p:nvGrpSpPr>
          <p:grpSpPr>
            <a:xfrm>
              <a:off x="1613107" y="4160783"/>
              <a:ext cx="3875369" cy="2039057"/>
              <a:chOff x="4013840" y="4585172"/>
              <a:chExt cx="3875369" cy="2039057"/>
            </a:xfrm>
          </p:grpSpPr>
          <p:grpSp>
            <p:nvGrpSpPr>
              <p:cNvPr id="14" name="Group 13"/>
              <p:cNvGrpSpPr/>
              <p:nvPr/>
            </p:nvGrpSpPr>
            <p:grpSpPr>
              <a:xfrm>
                <a:off x="4013840" y="4585172"/>
                <a:ext cx="3875369" cy="2039057"/>
                <a:chOff x="5259836" y="1791730"/>
                <a:chExt cx="3875369" cy="2039057"/>
              </a:xfrm>
            </p:grpSpPr>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9836" y="1791730"/>
                  <a:ext cx="3875369" cy="2039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293455" y="3207849"/>
                  <a:ext cx="3839139" cy="239795"/>
                </a:xfrm>
                <a:prstGeom prst="rect">
                  <a:avLst/>
                </a:prstGeom>
                <a:noFill/>
              </p:spPr>
              <p:txBody>
                <a:bodyPr wrap="square" rtlCol="0">
                  <a:spAutoFit/>
                </a:bodyPr>
                <a:lstStyle/>
                <a:p>
                  <a:pPr algn="r"/>
                  <a:r>
                    <a:rPr lang="fr" sz="700" dirty="0"/>
                    <a:t>Source : Convention des Maires - annexe technique au modèle SEAP</a:t>
                  </a:r>
                </a:p>
              </p:txBody>
            </p:sp>
          </p:grpSp>
          <p:sp>
            <p:nvSpPr>
              <p:cNvPr id="17" name="Rounded Rectangle 16"/>
              <p:cNvSpPr/>
              <p:nvPr/>
            </p:nvSpPr>
            <p:spPr>
              <a:xfrm>
                <a:off x="6869742" y="4892535"/>
                <a:ext cx="815248" cy="157198"/>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pic>
          <p:nvPicPr>
            <p:cNvPr id="2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24111" y="4255613"/>
              <a:ext cx="458783" cy="58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 name="Rectangle 21"/>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3</a:t>
            </a:r>
            <a:endParaRPr lang="el-GR" sz="2000" dirty="0"/>
          </a:p>
        </p:txBody>
      </p:sp>
      <p:sp>
        <p:nvSpPr>
          <p:cNvPr id="27" name="Rectangle 26"/>
          <p:cNvSpPr/>
          <p:nvPr/>
        </p:nvSpPr>
        <p:spPr>
          <a:xfrm>
            <a:off x="8077200" y="2299432"/>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4</a:t>
            </a:r>
            <a:endParaRPr lang="el-GR" sz="2000" dirty="0"/>
          </a:p>
        </p:txBody>
      </p:sp>
      <p:grpSp>
        <p:nvGrpSpPr>
          <p:cNvPr id="7" name="Group 6"/>
          <p:cNvGrpSpPr/>
          <p:nvPr/>
        </p:nvGrpSpPr>
        <p:grpSpPr>
          <a:xfrm>
            <a:off x="391778" y="1728393"/>
            <a:ext cx="5289649" cy="525524"/>
            <a:chOff x="457200" y="1800333"/>
            <a:chExt cx="5289649" cy="525524"/>
          </a:xfrm>
        </p:grpSpPr>
        <p:sp>
          <p:nvSpPr>
            <p:cNvPr id="29" name="TextBox 28"/>
            <p:cNvSpPr txBox="1"/>
            <p:nvPr/>
          </p:nvSpPr>
          <p:spPr>
            <a:xfrm>
              <a:off x="457200" y="1839474"/>
              <a:ext cx="3592265" cy="369332"/>
            </a:xfrm>
            <a:prstGeom prst="rect">
              <a:avLst/>
            </a:prstGeom>
            <a:noFill/>
          </p:spPr>
          <p:txBody>
            <a:bodyPr wrap="none" rtlCol="0">
              <a:spAutoFit/>
            </a:bodyPr>
            <a:lstStyle/>
            <a:p>
              <a:r>
                <a:rPr lang="fr" dirty="0"/>
                <a:t>Quantité de carburant : </a:t>
              </a:r>
              <a:r>
                <a:rPr lang="fr" u="sng" dirty="0"/>
                <a:t>47 500 </a:t>
              </a:r>
              <a:r>
                <a:rPr lang="fr" u="sng" dirty="0" err="1"/>
                <a:t>litres</a:t>
              </a:r>
              <a:endParaRPr lang="en-US" u="sng" baseline="30000" dirty="0"/>
            </a:p>
          </p:txBody>
        </p:sp>
        <p:sp>
          <p:nvSpPr>
            <p:cNvPr id="32" name="TextBox 31"/>
            <p:cNvSpPr txBox="1"/>
            <p:nvPr/>
          </p:nvSpPr>
          <p:spPr>
            <a:xfrm>
              <a:off x="4069295" y="1829438"/>
              <a:ext cx="1261884" cy="369332"/>
            </a:xfrm>
            <a:prstGeom prst="rect">
              <a:avLst/>
            </a:prstGeom>
            <a:noFill/>
          </p:spPr>
          <p:txBody>
            <a:bodyPr wrap="none" rtlCol="0">
              <a:spAutoFit/>
            </a:bodyPr>
            <a:lstStyle/>
            <a:p>
              <a:r>
                <a:rPr lang="fr" u="sng" dirty="0"/>
                <a:t>  9,9 kWh/ l</a:t>
              </a:r>
              <a:endParaRPr lang="en-US" u="sng" baseline="30000" dirty="0"/>
            </a:p>
          </p:txBody>
        </p:sp>
        <p:sp>
          <p:nvSpPr>
            <p:cNvPr id="4" name="Multiply 3"/>
            <p:cNvSpPr/>
            <p:nvPr/>
          </p:nvSpPr>
          <p:spPr>
            <a:xfrm>
              <a:off x="3874019" y="1800333"/>
              <a:ext cx="390551" cy="525524"/>
            </a:xfrm>
            <a:prstGeom prst="mathMultiply">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600"/>
            </a:p>
          </p:txBody>
        </p:sp>
        <p:sp>
          <p:nvSpPr>
            <p:cNvPr id="6" name="Equal 5"/>
            <p:cNvSpPr/>
            <p:nvPr/>
          </p:nvSpPr>
          <p:spPr>
            <a:xfrm>
              <a:off x="5331179" y="1866505"/>
              <a:ext cx="415670" cy="344864"/>
            </a:xfrm>
            <a:prstGeom prst="mathEqual">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600">
                <a:solidFill>
                  <a:schemeClr val="tx1"/>
                </a:solidFill>
              </a:endParaRPr>
            </a:p>
          </p:txBody>
        </p:sp>
      </p:grpSp>
      <p:sp>
        <p:nvSpPr>
          <p:cNvPr id="8" name="Rectangle 7"/>
          <p:cNvSpPr/>
          <p:nvPr/>
        </p:nvSpPr>
        <p:spPr>
          <a:xfrm>
            <a:off x="391778" y="867942"/>
            <a:ext cx="5381410" cy="369332"/>
          </a:xfrm>
          <a:prstGeom prst="rect">
            <a:avLst/>
          </a:prstGeom>
        </p:spPr>
        <p:txBody>
          <a:bodyPr wrap="none">
            <a:spAutoFit/>
          </a:bodyPr>
          <a:lstStyle/>
          <a:p>
            <a:r>
              <a:rPr lang="fr" b="1" dirty="0">
                <a:cs typeface="Calibri" panose="020F0502020204030204" pitchFamily="34" charset="0"/>
              </a:rPr>
              <a:t>Calculer le contenu énergétique du carburant (pétrole)</a:t>
            </a:r>
            <a:endParaRPr lang="el-GR" dirty="0"/>
          </a:p>
        </p:txBody>
      </p:sp>
      <mc:AlternateContent xmlns:mc="http://schemas.openxmlformats.org/markup-compatibility/2006">
        <mc:Choice xmlns:a14="http://schemas.microsoft.com/office/drawing/2010/main" Requires="a14">
          <p:sp>
            <p:nvSpPr>
              <p:cNvPr id="12" name="Rectangle 11"/>
              <p:cNvSpPr/>
              <p:nvPr/>
            </p:nvSpPr>
            <p:spPr>
              <a:xfrm>
                <a:off x="400913" y="4671081"/>
                <a:ext cx="6990530" cy="635239"/>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𝑓𝑢𝑒𝑙𝑠</m:t>
                        </m:r>
                      </m:sub>
                    </m:sSub>
                    <m:r>
                      <a:rPr lang="en-US" i="1">
                        <a:latin typeface="Cambria Math"/>
                      </a:rPr>
                      <m:t>= </m:t>
                    </m:r>
                    <m:f>
                      <m:fPr>
                        <m:ctrlPr>
                          <a:rPr lang="en-US" i="1">
                            <a:latin typeface="Cambria Math" panose="02040503050406030204" pitchFamily="18" charset="0"/>
                          </a:rPr>
                        </m:ctrlPr>
                      </m:fPr>
                      <m:num>
                        <m:r>
                          <a:rPr lang="en-US" i="1">
                            <a:latin typeface="Cambria Math"/>
                          </a:rPr>
                          <m:t>(47</m:t>
                        </m:r>
                        <m:r>
                          <a:rPr lang="en-US" b="0" i="1" smtClean="0">
                            <a:latin typeface="Cambria Math" panose="02040503050406030204" pitchFamily="18" charset="0"/>
                          </a:rPr>
                          <m:t>0</m:t>
                        </m:r>
                        <m:r>
                          <a:rPr lang="en-US" i="1">
                            <a:latin typeface="Cambria Math"/>
                          </a:rPr>
                          <m:t>,</m:t>
                        </m:r>
                        <m:r>
                          <a:rPr lang="en-US" b="0" i="1" smtClean="0">
                            <a:latin typeface="Cambria Math" panose="02040503050406030204" pitchFamily="18" charset="0"/>
                          </a:rPr>
                          <m:t>2</m:t>
                        </m:r>
                        <m:r>
                          <a:rPr lang="en-US" i="1">
                            <a:latin typeface="Cambria Math"/>
                          </a:rPr>
                          <m:t>50</m:t>
                        </m:r>
                        <m:r>
                          <a:rPr lang="en-US" b="0" i="1" smtClean="0">
                            <a:latin typeface="Cambria Math" panose="02040503050406030204" pitchFamily="18" charset="0"/>
                          </a:rPr>
                          <m:t> </m:t>
                        </m:r>
                        <m:r>
                          <a:rPr lang="en-US" i="1">
                            <a:latin typeface="Cambria Math"/>
                            <a:sym typeface="Wingdings"/>
                          </a:rPr>
                          <m:t>𝑘𝑊h</m:t>
                        </m:r>
                        <m:r>
                          <a:rPr lang="en-US" b="0" i="1" smtClean="0">
                            <a:latin typeface="Cambria Math" panose="02040503050406030204" pitchFamily="18" charset="0"/>
                            <a:sym typeface="Wingdings"/>
                          </a:rPr>
                          <m:t> </m:t>
                        </m:r>
                        <m:r>
                          <a:rPr lang="en-US" i="1">
                            <a:latin typeface="Cambria Math"/>
                            <a:sym typeface="Wingdings"/>
                          </a:rPr>
                          <m:t> 0.305</m:t>
                        </m:r>
                        <m:f>
                          <m:fPr>
                            <m:ctrlPr>
                              <a:rPr lang="en-US" i="1">
                                <a:latin typeface="Cambria Math" panose="02040503050406030204" pitchFamily="18" charset="0"/>
                                <a:sym typeface="Wingdings"/>
                              </a:rPr>
                            </m:ctrlPr>
                          </m:fPr>
                          <m:num>
                            <m:r>
                              <a:rPr lang="en-US" i="1">
                                <a:latin typeface="Cambria Math"/>
                                <a:sym typeface="Wingdings"/>
                              </a:rPr>
                              <m:t>𝑘𝑔𝐶𝑂</m:t>
                            </m:r>
                            <m:r>
                              <a:rPr lang="en-US" i="1" baseline="-25000">
                                <a:latin typeface="Cambria Math"/>
                                <a:sym typeface="Wingdings"/>
                              </a:rPr>
                              <m:t>2</m:t>
                            </m:r>
                            <m:r>
                              <a:rPr lang="en-US" i="1">
                                <a:latin typeface="Cambria Math"/>
                                <a:sym typeface="Wingdings"/>
                              </a:rPr>
                              <m:t>𝑒𝑞</m:t>
                            </m:r>
                            <m:r>
                              <a:rPr lang="en-US" i="1">
                                <a:latin typeface="Cambria Math"/>
                                <a:sym typeface="Wingdings"/>
                              </a:rPr>
                              <m:t>.</m:t>
                            </m:r>
                          </m:num>
                          <m:den>
                            <m:r>
                              <a:rPr lang="en-US" i="1">
                                <a:latin typeface="Cambria Math"/>
                                <a:sym typeface="Wingdings"/>
                              </a:rPr>
                              <m:t>𝑘𝑊h</m:t>
                            </m:r>
                          </m:den>
                        </m:f>
                        <m:r>
                          <a:rPr lang="en-US" i="1">
                            <a:latin typeface="Cambria Math"/>
                          </a:rPr>
                          <m:t>)</m:t>
                        </m:r>
                      </m:num>
                      <m:den>
                        <m:r>
                          <a:rPr lang="en-US" i="1">
                            <a:latin typeface="Cambria Math"/>
                          </a:rPr>
                          <m:t>4,915.1 </m:t>
                        </m:r>
                        <m:r>
                          <a:rPr lang="en-US" i="1">
                            <a:latin typeface="Cambria Math"/>
                          </a:rPr>
                          <m:t>𝑚</m:t>
                        </m:r>
                        <m:r>
                          <a:rPr lang="en-US" i="1" baseline="30000">
                            <a:latin typeface="Cambria Math"/>
                          </a:rPr>
                          <m:t>2</m:t>
                        </m:r>
                      </m:den>
                    </m:f>
                  </m:oMath>
                </a14:m>
                <a:r>
                  <a:rPr lang="fr" sz="1600" dirty="0"/>
                  <a:t>=</a:t>
                </a:r>
                <a14:m>
                  <m:oMath xmlns:m="http://schemas.openxmlformats.org/officeDocument/2006/math">
                    <m:r>
                      <a:rPr lang="en-US" sz="1400" b="1" i="1" smtClean="0">
                        <a:latin typeface="Cambria Math" panose="02040503050406030204" pitchFamily="18" charset="0"/>
                      </a:rPr>
                      <m:t>𝟐𝟗</m:t>
                    </m:r>
                    <m:r>
                      <a:rPr lang="en-US" sz="1400" b="1" i="1" smtClean="0">
                        <a:latin typeface="Cambria Math" panose="02040503050406030204" pitchFamily="18" charset="0"/>
                      </a:rPr>
                      <m:t>.</m:t>
                    </m:r>
                    <m:r>
                      <a:rPr lang="en-US" sz="1400" b="1" i="1" smtClean="0">
                        <a:latin typeface="Cambria Math" panose="02040503050406030204" pitchFamily="18" charset="0"/>
                      </a:rPr>
                      <m:t>𝟏𝟖</m:t>
                    </m:r>
                    <m:r>
                      <a:rPr lang="en-US" sz="1400" i="1">
                        <a:latin typeface="Cambria Math"/>
                      </a:rPr>
                      <m:t> </m:t>
                    </m:r>
                    <m:r>
                      <m:rPr>
                        <m:nor/>
                      </m:rPr>
                      <a:rPr lang="en-US" sz="1400" dirty="0"/>
                      <m:t>kg</m:t>
                    </m:r>
                    <m:r>
                      <m:rPr>
                        <m:nor/>
                      </m:rPr>
                      <a:rPr lang="en-US" sz="1400" dirty="0"/>
                      <m:t> </m:t>
                    </m:r>
                    <m:r>
                      <m:rPr>
                        <m:nor/>
                      </m:rPr>
                      <a:rPr lang="en-US" sz="1400" dirty="0"/>
                      <m:t>CO</m:t>
                    </m:r>
                    <m:r>
                      <m:rPr>
                        <m:nor/>
                      </m:rPr>
                      <a:rPr lang="en-US" sz="1400" baseline="-25000" dirty="0"/>
                      <m:t>2 </m:t>
                    </m:r>
                    <m:r>
                      <m:rPr>
                        <m:nor/>
                      </m:rPr>
                      <a:rPr lang="en-US" sz="1400" dirty="0"/>
                      <m:t>eq</m:t>
                    </m:r>
                    <m:r>
                      <m:rPr>
                        <m:nor/>
                      </m:rPr>
                      <a:rPr lang="en-US" sz="1400" dirty="0"/>
                      <m:t>./</m:t>
                    </m:r>
                    <m:r>
                      <m:rPr>
                        <m:nor/>
                      </m:rPr>
                      <a:rPr lang="en-US" sz="1400" b="0" i="0" dirty="0" smtClean="0"/>
                      <m:t>m</m:t>
                    </m:r>
                    <m:r>
                      <m:rPr>
                        <m:nor/>
                      </m:rPr>
                      <a:rPr lang="en-US" sz="1400" b="0" i="0" baseline="30000" dirty="0" smtClean="0"/>
                      <m:t>2</m:t>
                    </m:r>
                  </m:oMath>
                </a14:m>
                <a:r>
                  <a:rPr lang="fr" sz="1400" dirty="0"/>
                  <a:t> </a:t>
                </a:r>
                <a:endParaRPr lang="el-GR" sz="1400" dirty="0"/>
              </a:p>
            </p:txBody>
          </p:sp>
        </mc:Choice>
        <mc:Fallback>
          <p:sp>
            <p:nvSpPr>
              <p:cNvPr id="12" name="Rectangle 11"/>
              <p:cNvSpPr>
                <a:spLocks noRot="1" noChangeAspect="1" noMove="1" noResize="1" noEditPoints="1" noAdjustHandles="1" noChangeArrowheads="1" noChangeShapeType="1" noTextEdit="1"/>
              </p:cNvSpPr>
              <p:nvPr/>
            </p:nvSpPr>
            <p:spPr>
              <a:xfrm>
                <a:off x="400913" y="4671081"/>
                <a:ext cx="6990530" cy="635239"/>
              </a:xfrm>
              <a:prstGeom prst="rect">
                <a:avLst/>
              </a:prstGeom>
              <a:blipFill>
                <a:blip r:embed="rId5"/>
                <a:stretch>
                  <a:fillRect/>
                </a:stretch>
              </a:blipFill>
            </p:spPr>
            <p:txBody>
              <a:bodyPr/>
              <a:lstStyle/>
              <a:p>
                <a:r>
                  <a:rPr lang="fr-FR">
                    <a:noFill/>
                  </a:rPr>
                  <a:t> </a:t>
                </a:r>
              </a:p>
            </p:txBody>
          </p:sp>
        </mc:Fallback>
      </mc:AlternateContent>
      <p:sp>
        <p:nvSpPr>
          <p:cNvPr id="34" name="Rectangle 33"/>
          <p:cNvSpPr/>
          <p:nvPr/>
        </p:nvSpPr>
        <p:spPr>
          <a:xfrm>
            <a:off x="8071673" y="4690807"/>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5</a:t>
            </a:r>
            <a:endParaRPr lang="el-GR" sz="2000" dirty="0"/>
          </a:p>
        </p:txBody>
      </p:sp>
      <p:grpSp>
        <p:nvGrpSpPr>
          <p:cNvPr id="3" name="Groupe 2">
            <a:extLst>
              <a:ext uri="{FF2B5EF4-FFF2-40B4-BE49-F238E27FC236}">
                <a16:creationId xmlns:a16="http://schemas.microsoft.com/office/drawing/2014/main" id="{EFDE8AB2-3422-57A2-09A5-8B1F27334A27}"/>
              </a:ext>
            </a:extLst>
          </p:cNvPr>
          <p:cNvGrpSpPr/>
          <p:nvPr/>
        </p:nvGrpSpPr>
        <p:grpSpPr>
          <a:xfrm>
            <a:off x="0" y="5928255"/>
            <a:ext cx="9144000" cy="939270"/>
            <a:chOff x="0" y="5918730"/>
            <a:chExt cx="9144000" cy="939270"/>
          </a:xfrm>
        </p:grpSpPr>
        <p:pic>
          <p:nvPicPr>
            <p:cNvPr id="18" name="Image 17">
              <a:extLst>
                <a:ext uri="{FF2B5EF4-FFF2-40B4-BE49-F238E27FC236}">
                  <a16:creationId xmlns:a16="http://schemas.microsoft.com/office/drawing/2014/main" id="{D9656D7A-B326-051A-4FB6-445D86573B06}"/>
                </a:ext>
              </a:extLst>
            </p:cNvPr>
            <p:cNvPicPr>
              <a:picLocks noChangeAspect="1"/>
            </p:cNvPicPr>
            <p:nvPr/>
          </p:nvPicPr>
          <p:blipFill>
            <a:blip r:embed="rId6"/>
            <a:stretch>
              <a:fillRect/>
            </a:stretch>
          </p:blipFill>
          <p:spPr>
            <a:xfrm>
              <a:off x="304324" y="5918730"/>
              <a:ext cx="1798476" cy="636325"/>
            </a:xfrm>
            <a:prstGeom prst="rect">
              <a:avLst/>
            </a:prstGeom>
          </p:spPr>
        </p:pic>
        <p:sp>
          <p:nvSpPr>
            <p:cNvPr id="19" name="ZoneTexte 18">
              <a:extLst>
                <a:ext uri="{FF2B5EF4-FFF2-40B4-BE49-F238E27FC236}">
                  <a16:creationId xmlns:a16="http://schemas.microsoft.com/office/drawing/2014/main" id="{E81695C7-B61C-3B63-CF37-81FF4F0A2C2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0" name="Rectangle 19">
              <a:extLst>
                <a:ext uri="{FF2B5EF4-FFF2-40B4-BE49-F238E27FC236}">
                  <a16:creationId xmlns:a16="http://schemas.microsoft.com/office/drawing/2014/main" id="{ECEABABA-4856-8724-A73F-FA29E65FB5C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21" name="TextBox 32">
            <a:extLst>
              <a:ext uri="{FF2B5EF4-FFF2-40B4-BE49-F238E27FC236}">
                <a16:creationId xmlns:a16="http://schemas.microsoft.com/office/drawing/2014/main" id="{C9DB6665-582F-FBF0-A61E-448FD97195DA}"/>
              </a:ext>
            </a:extLst>
          </p:cNvPr>
          <p:cNvSpPr txBox="1"/>
          <p:nvPr/>
        </p:nvSpPr>
        <p:spPr>
          <a:xfrm>
            <a:off x="5662252" y="1767534"/>
            <a:ext cx="1729191" cy="400110"/>
          </a:xfrm>
          <a:prstGeom prst="rect">
            <a:avLst/>
          </a:prstGeom>
          <a:noFill/>
        </p:spPr>
        <p:txBody>
          <a:bodyPr wrap="none" rtlCol="0">
            <a:spAutoFit/>
          </a:bodyPr>
          <a:lstStyle/>
          <a:p>
            <a:r>
              <a:rPr lang="en-US" sz="2000" b="1" dirty="0"/>
              <a:t>470,250 </a:t>
            </a:r>
            <a:r>
              <a:rPr lang="en-US" sz="2000" dirty="0" err="1"/>
              <a:t>kWh</a:t>
            </a:r>
            <a:r>
              <a:rPr lang="en-US" sz="2000" baseline="-25000" dirty="0" err="1"/>
              <a:t>th</a:t>
            </a:r>
            <a:endParaRPr lang="en-US" sz="2000" baseline="-25000" dirty="0"/>
          </a:p>
        </p:txBody>
      </p:sp>
    </p:spTree>
    <p:extLst>
      <p:ext uri="{BB962C8B-B14F-4D97-AF65-F5344CB8AC3E}">
        <p14:creationId xmlns:p14="http://schemas.microsoft.com/office/powerpoint/2010/main" val="627204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431985"/>
            <a:ext cx="6176787" cy="1601468"/>
          </a:xfrm>
          <a:prstGeom prst="rect">
            <a:avLst/>
          </a:prstGeom>
          <a:noFill/>
        </p:spPr>
        <p:txBody>
          <a:bodyPr>
            <a:noAutofit/>
          </a:bodyPr>
          <a:lstStyle/>
          <a:p>
            <a:pPr marL="0" indent="0">
              <a:buNone/>
            </a:pPr>
            <a:r>
              <a:rPr lang="fr" sz="1800" dirty="0"/>
              <a:t>Le </a:t>
            </a:r>
            <a:r>
              <a:rPr lang="fr" sz="1800" b="1" dirty="0"/>
              <a:t>potentiel de réchauffement global </a:t>
            </a:r>
            <a:r>
              <a:rPr lang="fr" sz="1800" dirty="0"/>
              <a:t>( </a:t>
            </a:r>
            <a:r>
              <a:rPr lang="fr" sz="1800" b="1" dirty="0"/>
              <a:t>GWP </a:t>
            </a:r>
            <a:r>
              <a:rPr lang="fr" sz="1800" dirty="0"/>
              <a:t>) a été développé pour permettre la comparaison de l' impact sur le réchauffement global causé par différents gaz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t>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ARRIÈRE-PLAN</a:t>
            </a:r>
            <a:endParaRPr lang="it-IT" dirty="0"/>
          </a:p>
        </p:txBody>
      </p:sp>
      <p:sp>
        <p:nvSpPr>
          <p:cNvPr id="3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4" name="TextBox 3"/>
          <p:cNvSpPr txBox="1"/>
          <p:nvPr/>
        </p:nvSpPr>
        <p:spPr>
          <a:xfrm>
            <a:off x="6445011" y="3710862"/>
            <a:ext cx="551754" cy="184666"/>
          </a:xfrm>
          <a:prstGeom prst="rect">
            <a:avLst/>
          </a:prstGeom>
          <a:noFill/>
        </p:spPr>
        <p:txBody>
          <a:bodyPr wrap="none" rtlCol="0">
            <a:spAutoFit/>
          </a:bodyPr>
          <a:lstStyle/>
          <a:p>
            <a:r>
              <a:rPr lang="fr" sz="600" dirty="0">
                <a:solidFill>
                  <a:schemeClr val="bg1"/>
                </a:solidFill>
                <a:latin typeface="Arial Narrow" panose="020B0606020202030204" pitchFamily="34" charset="0"/>
              </a:rPr>
              <a:t>Source GIEC</a:t>
            </a:r>
            <a:endParaRPr lang="en-GB" sz="600" dirty="0">
              <a:solidFill>
                <a:schemeClr val="bg1"/>
              </a:solidFill>
              <a:latin typeface="Arial Narrow" panose="020B0606020202030204" pitchFamily="34" charset="0"/>
            </a:endParaRPr>
          </a:p>
        </p:txBody>
      </p:sp>
      <p:pic>
        <p:nvPicPr>
          <p:cNvPr id="13"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6237329" y="1418235"/>
            <a:ext cx="2590890" cy="1668550"/>
            <a:chOff x="5986325" y="1926711"/>
            <a:chExt cx="3078163" cy="2152650"/>
          </a:xfrm>
        </p:grpSpPr>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6325" y="1926711"/>
              <a:ext cx="3078163"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578907" y="3041976"/>
              <a:ext cx="388247"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X</a:t>
              </a:r>
              <a:endParaRPr lang="en-US"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sp>
        <p:nvSpPr>
          <p:cNvPr id="7" name="Rectangle 6"/>
          <p:cNvSpPr/>
          <p:nvPr/>
        </p:nvSpPr>
        <p:spPr>
          <a:xfrm>
            <a:off x="268224" y="4255491"/>
            <a:ext cx="8830751" cy="1477328"/>
          </a:xfrm>
          <a:prstGeom prst="rect">
            <a:avLst/>
          </a:prstGeom>
        </p:spPr>
        <p:txBody>
          <a:bodyPr wrap="square">
            <a:spAutoFit/>
          </a:bodyPr>
          <a:lstStyle/>
          <a:p>
            <a:r>
              <a:rPr lang="fr" i="1" dirty="0"/>
              <a:t>Pour le calcul de l'équivalent CO </a:t>
            </a:r>
            <a:r>
              <a:rPr lang="fr" i="1" baseline="-25000" dirty="0"/>
              <a:t>2 </a:t>
            </a:r>
            <a:r>
              <a:rPr lang="fr" i="1" dirty="0"/>
              <a:t>, les émissions de ces gaz sont évaluées en termes d' émissions d'équivalent CO </a:t>
            </a:r>
            <a:r>
              <a:rPr lang="fr" i="1" baseline="-25000" dirty="0"/>
              <a:t>2 ; </a:t>
            </a:r>
            <a:r>
              <a:rPr lang="fr" i="1" dirty="0"/>
              <a:t>Par définition,</a:t>
            </a:r>
          </a:p>
          <a:p>
            <a:pPr indent="361950">
              <a:spcBef>
                <a:spcPts val="0"/>
              </a:spcBef>
              <a:buFont typeface="Courier New" panose="02070309020205020404" pitchFamily="49" charset="0"/>
              <a:buChar char="o"/>
            </a:pPr>
            <a:r>
              <a:rPr lang="fr" i="1" dirty="0"/>
              <a:t>GWP pour le CO </a:t>
            </a:r>
            <a:r>
              <a:rPr lang="fr" i="1" baseline="-25000" dirty="0"/>
              <a:t>2 </a:t>
            </a:r>
            <a:r>
              <a:rPr lang="fr" i="1" dirty="0"/>
              <a:t>= 1</a:t>
            </a:r>
          </a:p>
          <a:p>
            <a:pPr indent="361950">
              <a:spcBef>
                <a:spcPts val="0"/>
              </a:spcBef>
              <a:buFont typeface="Courier New" panose="02070309020205020404" pitchFamily="49" charset="0"/>
              <a:buChar char="o"/>
            </a:pPr>
            <a:r>
              <a:rPr lang="fr" i="1" dirty="0"/>
              <a:t>GWP pour </a:t>
            </a:r>
            <a:r>
              <a:rPr lang="fr" dirty="0">
                <a:solidFill>
                  <a:prstClr val="black"/>
                </a:solidFill>
              </a:rPr>
              <a:t>le méthane </a:t>
            </a:r>
            <a:r>
              <a:rPr lang="fr" i="1" dirty="0"/>
              <a:t>CH </a:t>
            </a:r>
            <a:r>
              <a:rPr lang="fr" i="1" baseline="-25000" dirty="0"/>
              <a:t>4 </a:t>
            </a:r>
            <a:r>
              <a:rPr lang="fr" i="1" dirty="0"/>
              <a:t>= 25 (GWP sur 100 ans est 25 fois celui du CO </a:t>
            </a:r>
            <a:r>
              <a:rPr lang="fr" i="1" baseline="-25000" dirty="0"/>
              <a:t>2 </a:t>
            </a:r>
            <a:r>
              <a:rPr lang="fr" i="1" dirty="0"/>
              <a:t>)</a:t>
            </a:r>
          </a:p>
          <a:p>
            <a:pPr indent="361950" defTabSz="361950">
              <a:spcBef>
                <a:spcPts val="0"/>
              </a:spcBef>
              <a:buFont typeface="Courier New" panose="02070309020205020404" pitchFamily="49" charset="0"/>
              <a:buChar char="o"/>
            </a:pPr>
            <a:r>
              <a:rPr lang="fr" i="1" dirty="0"/>
              <a:t>GWP pour le protoxyde d'azote N </a:t>
            </a:r>
            <a:r>
              <a:rPr lang="fr" i="1" baseline="-25000" dirty="0"/>
              <a:t>2 </a:t>
            </a:r>
            <a:r>
              <a:rPr lang="fr" i="1" dirty="0"/>
              <a:t>O = 298 (GWP sur 100 ans est 298 fois celui du CO </a:t>
            </a:r>
            <a:r>
              <a:rPr lang="fr" i="1" baseline="-25000" dirty="0"/>
              <a:t>2 </a:t>
            </a:r>
            <a:r>
              <a:rPr lang="fr" i="1" dirty="0"/>
              <a:t>)</a:t>
            </a:r>
          </a:p>
        </p:txBody>
      </p:sp>
      <p:sp>
        <p:nvSpPr>
          <p:cNvPr id="10" name="Rectangle 9"/>
          <p:cNvSpPr/>
          <p:nvPr/>
        </p:nvSpPr>
        <p:spPr>
          <a:xfrm>
            <a:off x="268224" y="2999228"/>
            <a:ext cx="8579482" cy="1200329"/>
          </a:xfrm>
          <a:prstGeom prst="rect">
            <a:avLst/>
          </a:prstGeom>
        </p:spPr>
        <p:txBody>
          <a:bodyPr wrap="square">
            <a:spAutoFit/>
          </a:bodyPr>
          <a:lstStyle/>
          <a:p>
            <a:r>
              <a:rPr lang="fr" i="1" dirty="0"/>
              <a:t>Le GWP est une mesure relative de la quantité d'énergie qui peut être piégée dans l'atmosphère sur un horizon temporel donné par une masse de gaz par rapport à la même masse de dioxyde de carbone (CO </a:t>
            </a:r>
            <a:r>
              <a:rPr lang="fr" i="1" baseline="-25000" dirty="0"/>
              <a:t>2 </a:t>
            </a:r>
            <a:r>
              <a:rPr lang="fr" i="1" dirty="0"/>
              <a:t>). Un GWP plus élevé signifie un effet de réchauffement plus important dans cette période de temps (par exemple 20, 100 ans ).</a:t>
            </a:r>
            <a:endParaRPr lang="en-US" i="1" u="sng" dirty="0"/>
          </a:p>
        </p:txBody>
      </p:sp>
      <p:grpSp>
        <p:nvGrpSpPr>
          <p:cNvPr id="9" name="Groupe 8">
            <a:extLst>
              <a:ext uri="{FF2B5EF4-FFF2-40B4-BE49-F238E27FC236}">
                <a16:creationId xmlns:a16="http://schemas.microsoft.com/office/drawing/2014/main" id="{7629948B-9564-AFEB-F2B2-D7EB212FF6D5}"/>
              </a:ext>
            </a:extLst>
          </p:cNvPr>
          <p:cNvGrpSpPr/>
          <p:nvPr/>
        </p:nvGrpSpPr>
        <p:grpSpPr>
          <a:xfrm>
            <a:off x="0" y="5928255"/>
            <a:ext cx="9144000" cy="939270"/>
            <a:chOff x="0" y="5918730"/>
            <a:chExt cx="9144000" cy="939270"/>
          </a:xfrm>
        </p:grpSpPr>
        <p:pic>
          <p:nvPicPr>
            <p:cNvPr id="11" name="Image 10">
              <a:extLst>
                <a:ext uri="{FF2B5EF4-FFF2-40B4-BE49-F238E27FC236}">
                  <a16:creationId xmlns:a16="http://schemas.microsoft.com/office/drawing/2014/main" id="{A5234D8C-2CE7-5172-10F5-F3B4DCB3E6D7}"/>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2" name="ZoneTexte 11">
              <a:extLst>
                <a:ext uri="{FF2B5EF4-FFF2-40B4-BE49-F238E27FC236}">
                  <a16:creationId xmlns:a16="http://schemas.microsoft.com/office/drawing/2014/main" id="{138C62DE-9816-E87C-0BAA-DA7A171DF77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4" name="Rectangle 13">
              <a:extLst>
                <a:ext uri="{FF2B5EF4-FFF2-40B4-BE49-F238E27FC236}">
                  <a16:creationId xmlns:a16="http://schemas.microsoft.com/office/drawing/2014/main" id="{D1B66F8D-B486-4810-B05C-0286DA05895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5167544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7932" y="6581775"/>
            <a:ext cx="2133600" cy="276225"/>
          </a:xfrm>
        </p:spPr>
        <p:txBody>
          <a:bodyPr/>
          <a:lstStyle/>
          <a:p>
            <a:fld id="{243FB592-B9A9-49AA-A86F-4031F7B97808}" type="slidenum">
              <a:rPr lang="en-US" smtClean="0"/>
              <a:pPr/>
              <a:t>40</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mc:AlternateContent xmlns:mc="http://schemas.openxmlformats.org/markup-compatibility/2006" xmlns:a14="http://schemas.microsoft.com/office/drawing/2010/main">
        <mc:Choice Requires="a14">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4525963"/>
              </a:xfrm>
              <a:prstGeom prst="rect">
                <a:avLst/>
              </a:prstGeom>
              <a:noFill/>
            </p:spPr>
            <p:txBody>
              <a:bodyPr>
                <a:normAutofit/>
              </a:bodyPr>
              <a:lstStyle/>
              <a:p>
                <a:pPr>
                  <a:buFont typeface="Courier New" panose="02070309020205020404" pitchFamily="49" charset="0"/>
                  <a:buChar char="o"/>
                </a:pPr>
                <a:r>
                  <a:rPr lang="fr" sz="2200" b="1" dirty="0">
                    <a:cs typeface="Calibri" panose="020F0502020204030204" pitchFamily="34" charset="0"/>
                  </a:rPr>
                  <a:t>ÉLECTRIRCITÉ</a:t>
                </a:r>
                <a:endParaRPr lang="en-US" sz="2200" dirty="0">
                  <a:cs typeface="Calibri" panose="020F0502020204030204" pitchFamily="34" charset="0"/>
                </a:endParaRPr>
              </a:p>
              <a:p>
                <a:pPr marL="0" lvl="0" indent="0">
                  <a:buNone/>
                </a:pPr>
                <a:endParaRPr lang="en-US" sz="2200" dirty="0">
                  <a:solidFill>
                    <a:prstClr val="black"/>
                  </a:solidFill>
                  <a:cs typeface="Calibri" panose="020F0502020204030204" pitchFamily="34" charset="0"/>
                </a:endParaRPr>
              </a:p>
              <a:p>
                <a:pPr marL="0" lvl="0" indent="0">
                  <a:buNone/>
                </a:pPr>
                <a:endParaRPr lang="en-US" sz="2200" dirty="0">
                  <a:solidFill>
                    <a:prstClr val="black"/>
                  </a:solidFill>
                  <a:cs typeface="Calibri" panose="020F0502020204030204" pitchFamily="34" charset="0"/>
                </a:endParaRPr>
              </a:p>
              <a:p>
                <a:pPr marL="0" lvl="0" indent="0">
                  <a:buNone/>
                </a:pPr>
                <a:r>
                  <a:rPr lang="fr" sz="2200" dirty="0">
                    <a:solidFill>
                      <a:prstClr val="black"/>
                    </a:solidFill>
                    <a:cs typeface="Calibri" panose="020F0502020204030204" pitchFamily="34" charset="0"/>
                  </a:rPr>
                  <a:t>Calculez la moyenne sur trois ans :</a:t>
                </a:r>
                <a14:m>
                  <m:oMath xmlns:m="http://schemas.openxmlformats.org/officeDocument/2006/math">
                    <m:f>
                      <m:fPr>
                        <m:ctrlPr>
                          <a:rPr lang="en-US" sz="2200" i="1">
                            <a:solidFill>
                              <a:prstClr val="black"/>
                            </a:solidFill>
                            <a:latin typeface="Cambria Math" panose="02040503050406030204" pitchFamily="18" charset="0"/>
                          </a:rPr>
                        </m:ctrlPr>
                      </m:fPr>
                      <m:num>
                        <m:r>
                          <a:rPr lang="en-US" sz="2200" i="1">
                            <a:solidFill>
                              <a:prstClr val="black"/>
                            </a:solidFill>
                            <a:latin typeface="Cambria Math"/>
                          </a:rPr>
                          <m:t>(</m:t>
                        </m:r>
                        <m:r>
                          <a:rPr lang="en-US" sz="2200" b="0" i="1" smtClean="0">
                            <a:solidFill>
                              <a:prstClr val="black"/>
                            </a:solidFill>
                            <a:latin typeface="Cambria Math"/>
                          </a:rPr>
                          <m:t>451,155</m:t>
                        </m:r>
                        <m:r>
                          <a:rPr lang="en-US" sz="2200" i="1">
                            <a:solidFill>
                              <a:prstClr val="black"/>
                            </a:solidFill>
                            <a:latin typeface="Cambria Math"/>
                          </a:rPr>
                          <m:t>+</m:t>
                        </m:r>
                        <m:r>
                          <a:rPr lang="en-US" sz="2200" b="0" i="1" smtClean="0">
                            <a:solidFill>
                              <a:prstClr val="black"/>
                            </a:solidFill>
                            <a:latin typeface="Cambria Math"/>
                          </a:rPr>
                          <m:t>399,321</m:t>
                        </m:r>
                        <m:r>
                          <a:rPr lang="en-US" sz="2200" i="1">
                            <a:solidFill>
                              <a:prstClr val="black"/>
                            </a:solidFill>
                            <a:latin typeface="Cambria Math"/>
                          </a:rPr>
                          <m:t>+</m:t>
                        </m:r>
                        <m:r>
                          <a:rPr lang="en-US" sz="2200" b="0" i="1" smtClean="0">
                            <a:solidFill>
                              <a:prstClr val="black"/>
                            </a:solidFill>
                            <a:latin typeface="Cambria Math"/>
                          </a:rPr>
                          <m:t>420,233</m:t>
                        </m:r>
                        <m:r>
                          <a:rPr lang="en-US" sz="2200" i="1">
                            <a:solidFill>
                              <a:prstClr val="black"/>
                            </a:solidFill>
                            <a:latin typeface="Cambria Math"/>
                          </a:rPr>
                          <m:t>)</m:t>
                        </m:r>
                      </m:num>
                      <m:den>
                        <m:r>
                          <a:rPr lang="en-US" sz="2200" i="1">
                            <a:solidFill>
                              <a:prstClr val="black"/>
                            </a:solidFill>
                            <a:latin typeface="Cambria Math"/>
                          </a:rPr>
                          <m:t>3</m:t>
                        </m:r>
                      </m:den>
                    </m:f>
                  </m:oMath>
                </a14:m>
                <a:r>
                  <a:rPr lang="fr" sz="2200" dirty="0">
                    <a:solidFill>
                      <a:prstClr val="black"/>
                    </a:solidFill>
                  </a:rPr>
                  <a:t> kWh </a:t>
                </a:r>
                <a:r>
                  <a:rPr lang="fr" sz="2200" baseline="-25000" dirty="0">
                    <a:solidFill>
                      <a:prstClr val="black"/>
                    </a:solidFill>
                  </a:rPr>
                  <a:t>e</a:t>
                </a:r>
                <a:endParaRPr lang="en-US" sz="2200" baseline="-25000" dirty="0">
                  <a:solidFill>
                    <a:prstClr val="black"/>
                  </a:solidFill>
                </a:endParaRPr>
              </a:p>
              <a:p>
                <a:pPr marL="0" indent="0">
                  <a:buNone/>
                </a:pPr>
                <a:r>
                  <a:rPr lang="fr" sz="2200" b="1" u="sng" dirty="0"/>
                  <a:t>Total </a:t>
                </a:r>
                <a:r>
                  <a:rPr lang="fr" sz="2200" dirty="0"/>
                  <a:t>annuel moyen</a:t>
                </a:r>
                <a:r>
                  <a:rPr lang="fr" sz="2200" u="sng" dirty="0"/>
                  <a:t> </a:t>
                </a:r>
                <a:r>
                  <a:rPr lang="fr" sz="2200" b="1" u="sng" dirty="0">
                    <a:cs typeface="Calibri" panose="020F0502020204030204" pitchFamily="34" charset="0"/>
                  </a:rPr>
                  <a:t>électricité </a:t>
                </a:r>
                <a:r>
                  <a:rPr lang="fr" sz="2200" dirty="0">
                    <a:cs typeface="Calibri" panose="020F0502020204030204" pitchFamily="34" charset="0"/>
                  </a:rPr>
                  <a:t>du réseau principal : </a:t>
                </a:r>
                <a:r>
                  <a:rPr lang="fr" sz="2200" b="1" dirty="0">
                    <a:cs typeface="Calibri" panose="020F0502020204030204" pitchFamily="34" charset="0"/>
                  </a:rPr>
                  <a:t>423 570 </a:t>
                </a:r>
                <a:r>
                  <a:rPr lang="fr" sz="2200" b="1" dirty="0" err="1">
                    <a:cs typeface="Calibri" panose="020F0502020204030204" pitchFamily="34" charset="0"/>
                  </a:rPr>
                  <a:t>kWh </a:t>
                </a:r>
                <a:r>
                  <a:rPr lang="fr" sz="2200" b="1" baseline="-25000" dirty="0" err="1">
                    <a:cs typeface="Calibri" panose="020F0502020204030204" pitchFamily="34" charset="0"/>
                  </a:rPr>
                  <a:t>e</a:t>
                </a:r>
                <a:endParaRPr lang="en-US" sz="2200" b="1" baseline="-25000" dirty="0">
                  <a:cs typeface="Calibri" panose="020F0502020204030204" pitchFamily="34" charset="0"/>
                </a:endParaRPr>
              </a:p>
              <a:p>
                <a:pPr marL="0" indent="0">
                  <a:buNone/>
                </a:pPr>
                <a:endParaRPr lang="en-US" sz="2200" dirty="0">
                  <a:cs typeface="Calibri" panose="020F0502020204030204" pitchFamily="34" charset="0"/>
                </a:endParaRPr>
              </a:p>
              <a:p>
                <a:pPr marL="0" indent="0">
                  <a:buNone/>
                </a:pPr>
                <a:r>
                  <a:rPr lang="fr" sz="2200" dirty="0">
                    <a:cs typeface="Calibri" panose="020F0502020204030204" pitchFamily="34" charset="0"/>
                  </a:rPr>
                  <a:t>Calculer l'électricité utilisée par les services techniques du bâtiment concernés à l'aide de simulations calibrées ou utiliser une ventilation type ( voir B.1.3)</a:t>
                </a:r>
                <a:endParaRPr lang="en-US" sz="2200" dirty="0">
                  <a:cs typeface="Calibri" panose="020F0502020204030204" pitchFamily="34" charset="0"/>
                </a:endParaRPr>
              </a:p>
            </p:txBody>
          </p:sp>
        </mc:Choice>
        <mc:Fallback xmlns="">
          <p:sp>
            <p:nvSpPr>
              <p:cNvPr id="9" name="Segnaposto contenuto 2">
                <a:extLst>
                  <a:ext uri="{FF2B5EF4-FFF2-40B4-BE49-F238E27FC236}">
                    <a16:creationId xmlns="" xmlns:a16="http://schemas.microsoft.com/office/drawing/2014/main" xmlns:a14="http://schemas.microsoft.com/office/drawing/2010/main" id="{86F2EB93-A63A-4210-B86A-E5FCAD7D8D7F}"/>
                  </a:ext>
                </a:extLst>
              </p:cNvPr>
              <p:cNvSpPr>
                <a:spLocks noGrp="1" noRot="1" noChangeAspect="1" noMove="1" noResize="1" noEditPoints="1" noAdjustHandles="1" noChangeArrowheads="1" noChangeShapeType="1" noTextEdit="1"/>
              </p:cNvSpPr>
              <p:nvPr>
                <p:ph idx="1"/>
              </p:nvPr>
            </p:nvSpPr>
            <p:spPr>
              <a:xfrm>
                <a:off x="457200" y="958292"/>
                <a:ext cx="8541382" cy="4525963"/>
              </a:xfrm>
              <a:blipFill rotWithShape="0">
                <a:blip r:embed="rId2"/>
                <a:stretch>
                  <a:fillRect l="-928" t="-942"/>
                </a:stretch>
              </a:blipFill>
            </p:spPr>
            <p:txBody>
              <a:bodyPr/>
              <a:lstStyle/>
              <a:p>
                <a:r xmlns:a="http://schemas.openxmlformats.org/drawingml/2006/main">
                  <a:rPr lang="fr">
                    <a:noFill/>
                  </a:rPr>
                  <a:t> </a:t>
                </a:r>
              </a:p>
            </p:txBody>
          </p:sp>
        </mc:Fallback>
      </mc:AlternateContent>
      <p:grpSp>
        <p:nvGrpSpPr>
          <p:cNvPr id="17" name="Group 16"/>
          <p:cNvGrpSpPr/>
          <p:nvPr/>
        </p:nvGrpSpPr>
        <p:grpSpPr>
          <a:xfrm>
            <a:off x="6170070" y="900000"/>
            <a:ext cx="1675724" cy="953916"/>
            <a:chOff x="7465808" y="1387307"/>
            <a:chExt cx="1675724" cy="953916"/>
          </a:xfrm>
        </p:grpSpPr>
        <p:pic>
          <p:nvPicPr>
            <p:cNvPr id="18"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ounded Rectangle 20"/>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6</a:t>
            </a:r>
            <a:endParaRPr lang="el-GR" sz="2000" dirty="0"/>
          </a:p>
        </p:txBody>
      </p:sp>
      <p:grpSp>
        <p:nvGrpSpPr>
          <p:cNvPr id="3" name="Groupe 2">
            <a:extLst>
              <a:ext uri="{FF2B5EF4-FFF2-40B4-BE49-F238E27FC236}">
                <a16:creationId xmlns:a16="http://schemas.microsoft.com/office/drawing/2014/main" id="{A3762D84-734D-3F55-86CD-6121DF705EB8}"/>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C64B71AD-C2F0-828F-13CC-95F937E48E61}"/>
                </a:ext>
              </a:extLst>
            </p:cNvPr>
            <p:cNvPicPr>
              <a:picLocks noChangeAspect="1"/>
            </p:cNvPicPr>
            <p:nvPr/>
          </p:nvPicPr>
          <p:blipFill>
            <a:blip r:embed="rId5"/>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1B324F9E-0327-CAD9-CB6D-A8E6ECA6C66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C3AB4761-85C8-FF5B-353E-10DEAA00A6E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2768289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541382" cy="1682998"/>
          </a:xfrm>
          <a:prstGeom prst="rect">
            <a:avLst/>
          </a:prstGeom>
          <a:noFill/>
        </p:spPr>
        <p:txBody>
          <a:bodyPr>
            <a:normAutofit/>
          </a:bodyPr>
          <a:lstStyle/>
          <a:p>
            <a:pPr marL="0" indent="0">
              <a:buNone/>
            </a:pPr>
            <a:r>
              <a:rPr lang="fr" sz="2200" dirty="0">
                <a:cs typeface="Calibri" panose="020F0502020204030204" pitchFamily="34" charset="0"/>
              </a:rPr>
              <a:t>Répartition de la demande d'électricité issue de l'audit énergétique</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2828"/>
            <a:ext cx="2133600" cy="305172"/>
          </a:xfrm>
        </p:spPr>
        <p:txBody>
          <a:bodyPr/>
          <a:lstStyle/>
          <a:p>
            <a:fld id="{243FB592-B9A9-49AA-A86F-4031F7B97808}" type="slidenum">
              <a:rPr lang="en-US" smtClean="0"/>
              <a:pPr/>
              <a:t>41</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6" name="Rectangle 5"/>
          <p:cNvSpPr/>
          <p:nvPr/>
        </p:nvSpPr>
        <p:spPr>
          <a:xfrm>
            <a:off x="4717094" y="2339802"/>
            <a:ext cx="4182119" cy="1212640"/>
          </a:xfrm>
          <a:prstGeom prst="rect">
            <a:avLst/>
          </a:prstGeom>
        </p:spPr>
        <p:txBody>
          <a:bodyPr wrap="square">
            <a:spAutoFit/>
          </a:bodyPr>
          <a:lstStyle/>
          <a:p>
            <a:pPr lvl="0">
              <a:spcBef>
                <a:spcPct val="20000"/>
              </a:spcBef>
            </a:pPr>
            <a:r>
              <a:rPr lang="fr" sz="1400" b="1" dirty="0">
                <a:solidFill>
                  <a:prstClr val="black"/>
                </a:solidFill>
              </a:rPr>
              <a:t>Prestations techniques du bâtiment dans le cadre</a:t>
            </a:r>
            <a:r>
              <a:rPr lang="fr" sz="1400" dirty="0">
                <a:solidFill>
                  <a:prstClr val="black"/>
                </a:solidFill>
              </a:rPr>
              <a:t> :</a:t>
            </a:r>
          </a:p>
          <a:p>
            <a:pPr lvl="0">
              <a:spcBef>
                <a:spcPct val="20000"/>
              </a:spcBef>
            </a:pPr>
            <a:r>
              <a:rPr lang="fr" sz="1400" dirty="0">
                <a:solidFill>
                  <a:prstClr val="black"/>
                </a:solidFill>
              </a:rPr>
              <a:t>chaude sanitaire (2,7 %) + Éclairage (36,5 %) + Auxiliaires, pompes </a:t>
            </a:r>
            <a:r>
              <a:rPr lang="fr" sz="1400" dirty="0" err="1">
                <a:solidFill>
                  <a:prstClr val="black"/>
                </a:solidFill>
              </a:rPr>
              <a:t>, etc. </a:t>
            </a:r>
            <a:r>
              <a:rPr lang="fr" sz="1400" dirty="0">
                <a:solidFill>
                  <a:prstClr val="black"/>
                </a:solidFill>
              </a:rPr>
              <a:t>(3,8 %) = </a:t>
            </a:r>
            <a:r>
              <a:rPr lang="fr" sz="1400" b="1" u="sng" dirty="0">
                <a:solidFill>
                  <a:prstClr val="black"/>
                </a:solidFill>
              </a:rPr>
              <a:t>78,1 % </a:t>
            </a:r>
            <a:r>
              <a:rPr lang="fr" sz="1400" dirty="0">
                <a:solidFill>
                  <a:prstClr val="black"/>
                </a:solidFill>
              </a:rPr>
              <a:t>de l'électricité </a:t>
            </a:r>
            <a:r>
              <a:rPr lang="fr" sz="1400" dirty="0" smtClean="0">
                <a:solidFill>
                  <a:prstClr val="black"/>
                </a:solidFill>
              </a:rPr>
              <a:t>totale </a:t>
            </a:r>
            <a:r>
              <a:rPr lang="fr" sz="1400" dirty="0" smtClean="0">
                <a:solidFill>
                  <a:prstClr val="black"/>
                </a:solidFill>
              </a:rPr>
              <a:t>de </a:t>
            </a:r>
            <a:r>
              <a:rPr lang="fr" sz="1400" dirty="0">
                <a:solidFill>
                  <a:prstClr val="black"/>
                </a:solidFill>
              </a:rPr>
              <a:t>l' espace est couverte par le combustible du système </a:t>
            </a:r>
            <a:endParaRPr lang="en-US" sz="1400" dirty="0">
              <a:solidFill>
                <a:prstClr val="black"/>
              </a:solidFill>
            </a:endParaRPr>
          </a:p>
        </p:txBody>
      </p:sp>
      <p:sp>
        <p:nvSpPr>
          <p:cNvPr id="20" name="Rectangle 19"/>
          <p:cNvSpPr/>
          <p:nvPr/>
        </p:nvSpPr>
        <p:spPr>
          <a:xfrm>
            <a:off x="631626" y="4435350"/>
            <a:ext cx="8192529" cy="646331"/>
          </a:xfrm>
          <a:prstGeom prst="rect">
            <a:avLst/>
          </a:prstGeom>
        </p:spPr>
        <p:txBody>
          <a:bodyPr wrap="square">
            <a:spAutoFit/>
          </a:bodyPr>
          <a:lstStyle/>
          <a:p>
            <a:pPr lvl="0">
              <a:spcBef>
                <a:spcPts val="1200"/>
              </a:spcBef>
            </a:pPr>
            <a:r>
              <a:rPr lang="fr" dirty="0">
                <a:solidFill>
                  <a:prstClr val="black"/>
                </a:solidFill>
              </a:rPr>
              <a:t>annuelle moyenne </a:t>
            </a:r>
            <a:r>
              <a:rPr lang="fr" b="1" u="sng" dirty="0">
                <a:solidFill>
                  <a:prstClr val="black"/>
                </a:solidFill>
                <a:cs typeface="Calibri" panose="020F0502020204030204" pitchFamily="34" charset="0"/>
              </a:rPr>
              <a:t>pour les services techniques du bâtiment</a:t>
            </a:r>
            <a:r>
              <a:rPr lang="fr" dirty="0">
                <a:solidFill>
                  <a:prstClr val="black"/>
                </a:solidFill>
                <a:cs typeface="Calibri" panose="020F0502020204030204" pitchFamily="34" charset="0"/>
              </a:rPr>
              <a:t> du réseau principal : 423 570 </a:t>
            </a:r>
            <a:r>
              <a:rPr lang="fr" dirty="0" err="1">
                <a:solidFill>
                  <a:prstClr val="black"/>
                </a:solidFill>
                <a:cs typeface="Calibri" panose="020F0502020204030204" pitchFamily="34" charset="0"/>
              </a:rPr>
              <a:t>kWh </a:t>
            </a:r>
            <a:r>
              <a:rPr lang="fr" baseline="-25000" dirty="0" err="1">
                <a:solidFill>
                  <a:prstClr val="black"/>
                </a:solidFill>
                <a:cs typeface="Calibri" panose="020F0502020204030204" pitchFamily="34" charset="0"/>
              </a:rPr>
              <a:t>e</a:t>
            </a:r>
            <a:r>
              <a:rPr lang="fr" dirty="0">
                <a:solidFill>
                  <a:prstClr val="black"/>
                </a:solidFill>
                <a:cs typeface="Calibri" panose="020F0502020204030204" pitchFamily="34" charset="0"/>
              </a:rPr>
              <a:t> </a:t>
            </a:r>
            <a:r>
              <a:rPr lang="fr" dirty="0">
                <a:solidFill>
                  <a:prstClr val="black"/>
                </a:solidFill>
                <a:cs typeface="Calibri" panose="020F0502020204030204" pitchFamily="34" charset="0"/>
                <a:sym typeface="Wingdings"/>
              </a:rPr>
              <a:t> </a:t>
            </a:r>
            <a:r>
              <a:rPr lang="fr" dirty="0">
                <a:solidFill>
                  <a:prstClr val="black"/>
                </a:solidFill>
                <a:cs typeface="Calibri" panose="020F0502020204030204" pitchFamily="34" charset="0"/>
              </a:rPr>
              <a:t>78,1 % = </a:t>
            </a:r>
            <a:r>
              <a:rPr lang="fr" b="1" dirty="0">
                <a:solidFill>
                  <a:prstClr val="black"/>
                </a:solidFill>
                <a:cs typeface="Calibri" panose="020F0502020204030204" pitchFamily="34" charset="0"/>
              </a:rPr>
              <a:t>330 808 </a:t>
            </a:r>
            <a:r>
              <a:rPr lang="fr" b="1" dirty="0" err="1">
                <a:solidFill>
                  <a:prstClr val="black"/>
                </a:solidFill>
                <a:cs typeface="Calibri" panose="020F0502020204030204" pitchFamily="34" charset="0"/>
              </a:rPr>
              <a:t>kWh </a:t>
            </a:r>
            <a:r>
              <a:rPr lang="fr" b="1" baseline="-25000" dirty="0" err="1">
                <a:solidFill>
                  <a:prstClr val="black"/>
                </a:solidFill>
                <a:cs typeface="Calibri" panose="020F0502020204030204" pitchFamily="34" charset="0"/>
              </a:rPr>
              <a:t>e</a:t>
            </a:r>
            <a:endParaRPr lang="en-US" b="1" baseline="-25000" dirty="0">
              <a:solidFill>
                <a:prstClr val="black"/>
              </a:solidFill>
              <a:cs typeface="Calibri" panose="020F0502020204030204" pitchFamily="34" charset="0"/>
            </a:endParaRPr>
          </a:p>
        </p:txBody>
      </p:sp>
      <p:pic>
        <p:nvPicPr>
          <p:cNvPr id="2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3149" y="211143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 name="Group 31"/>
          <p:cNvGrpSpPr/>
          <p:nvPr/>
        </p:nvGrpSpPr>
        <p:grpSpPr>
          <a:xfrm>
            <a:off x="7223489" y="1322834"/>
            <a:ext cx="1675724" cy="953916"/>
            <a:chOff x="7465808" y="1387307"/>
            <a:chExt cx="1675724" cy="953916"/>
          </a:xfrm>
        </p:grpSpPr>
        <p:pic>
          <p:nvPicPr>
            <p:cNvPr id="33"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ounded Rectangle 35"/>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2" name="Graphique 1">
            <a:extLst>
              <a:ext uri="{FF2B5EF4-FFF2-40B4-BE49-F238E27FC236}">
                <a16:creationId xmlns:a16="http://schemas.microsoft.com/office/drawing/2014/main" id="{B8F3515F-4708-E2F8-9761-433A4BD7A6AA}"/>
              </a:ext>
            </a:extLst>
          </p:cNvPr>
          <p:cNvGraphicFramePr>
            <a:graphicFrameLocks/>
          </p:cNvGraphicFramePr>
          <p:nvPr>
            <p:extLst>
              <p:ext uri="{D42A27DB-BD31-4B8C-83A1-F6EECF244321}">
                <p14:modId xmlns:p14="http://schemas.microsoft.com/office/powerpoint/2010/main" val="3541086708"/>
              </p:ext>
            </p:extLst>
          </p:nvPr>
        </p:nvGraphicFramePr>
        <p:xfrm>
          <a:off x="13393" y="1675751"/>
          <a:ext cx="4263332" cy="2685271"/>
        </p:xfrm>
        <a:graphic>
          <a:graphicData uri="http://schemas.openxmlformats.org/drawingml/2006/chart">
            <c:chart xmlns:c="http://schemas.openxmlformats.org/drawingml/2006/chart" xmlns:r="http://schemas.openxmlformats.org/officeDocument/2006/relationships" r:id="rId6"/>
          </a:graphicData>
        </a:graphic>
      </p:graphicFrame>
      <p:grpSp>
        <p:nvGrpSpPr>
          <p:cNvPr id="3" name="Groupe 2">
            <a:extLst>
              <a:ext uri="{FF2B5EF4-FFF2-40B4-BE49-F238E27FC236}">
                <a16:creationId xmlns:a16="http://schemas.microsoft.com/office/drawing/2014/main" id="{76120893-66BF-7C3C-DDB7-27936455E028}"/>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997F3F1B-1D12-EA0F-9F44-75C3CC9648BC}"/>
                </a:ext>
              </a:extLst>
            </p:cNvPr>
            <p:cNvPicPr>
              <a:picLocks noChangeAspect="1"/>
            </p:cNvPicPr>
            <p:nvPr/>
          </p:nvPicPr>
          <p:blipFill>
            <a:blip r:embed="rId7"/>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147EEBBE-4F81-5368-D764-796AD0BFFF1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D580570E-3191-85F5-F44E-90911B77FF0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4954010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42</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17610" y="4037149"/>
            <a:ext cx="8541382" cy="487449"/>
          </a:xfrm>
          <a:prstGeom prst="rect">
            <a:avLst/>
          </a:prstGeom>
        </p:spPr>
        <p:txBody>
          <a:bodyPr>
            <a:noAutofit/>
          </a:bodyPr>
          <a:lstStyle/>
          <a:p>
            <a:pPr marL="0" indent="0">
              <a:buNone/>
            </a:pPr>
            <a:r>
              <a:rPr lang="fr" sz="1800" b="1" dirty="0">
                <a:cs typeface="Calibri" panose="020F0502020204030204" pitchFamily="34" charset="0"/>
              </a:rPr>
              <a:t>l'intensité des GES de l'ACV à partir de l'électricité (kg CO </a:t>
            </a:r>
            <a:r>
              <a:rPr lang="fr" sz="1800" b="1" baseline="-25000" dirty="0">
                <a:cs typeface="Calibri" panose="020F0502020204030204" pitchFamily="34" charset="0"/>
              </a:rPr>
              <a:t>2 </a:t>
            </a:r>
            <a:r>
              <a:rPr lang="fr" sz="1800" b="1" dirty="0">
                <a:cs typeface="Calibri" panose="020F0502020204030204" pitchFamily="34" charset="0"/>
              </a:rPr>
              <a:t>eq./m </a:t>
            </a:r>
            <a:r>
              <a:rPr lang="fr" sz="1800" b="1" baseline="30000" dirty="0">
                <a:cs typeface="Calibri" panose="020F0502020204030204" pitchFamily="34" charset="0"/>
              </a:rPr>
              <a:t>2 </a:t>
            </a:r>
            <a:r>
              <a:rPr lang="fr" sz="1800" b="1" dirty="0">
                <a:cs typeface="Calibri" panose="020F0502020204030204" pitchFamily="34" charset="0"/>
              </a:rPr>
              <a:t>/ </a:t>
            </a:r>
            <a:r>
              <a:rPr lang="fr" sz="1800" b="1" dirty="0" err="1">
                <a:cs typeface="Calibri" panose="020F0502020204030204" pitchFamily="34" charset="0"/>
              </a:rPr>
              <a:t>an </a:t>
            </a:r>
            <a:r>
              <a:rPr lang="fr" sz="1800" b="1" dirty="0">
                <a:cs typeface="Calibri" panose="020F0502020204030204" pitchFamily="34" charset="0"/>
              </a:rPr>
              <a:t>)</a:t>
            </a:r>
          </a:p>
        </p:txBody>
      </p:sp>
      <p:sp>
        <p:nvSpPr>
          <p:cNvPr id="11" name="Rectangle 10"/>
          <p:cNvSpPr/>
          <p:nvPr/>
        </p:nvSpPr>
        <p:spPr>
          <a:xfrm>
            <a:off x="457200" y="1395390"/>
            <a:ext cx="8966772" cy="584775"/>
          </a:xfrm>
          <a:prstGeom prst="rect">
            <a:avLst/>
          </a:prstGeom>
        </p:spPr>
        <p:txBody>
          <a:bodyPr wrap="square">
            <a:spAutoFit/>
          </a:bodyPr>
          <a:lstStyle/>
          <a:p>
            <a:endParaRPr lang="en-US" sz="1600" dirty="0"/>
          </a:p>
          <a:p>
            <a:r>
              <a:rPr lang="fr" sz="1600" dirty="0" err="1"/>
              <a:t>k </a:t>
            </a:r>
            <a:r>
              <a:rPr lang="fr" sz="1600" baseline="-25000" dirty="0" err="1"/>
              <a:t>em, je</a:t>
            </a:r>
            <a:r>
              <a:rPr lang="fr" sz="1600" baseline="-25000" dirty="0"/>
              <a:t> </a:t>
            </a:r>
            <a:r>
              <a:rPr lang="fr" sz="1600" dirty="0"/>
              <a:t>= 1,167 kg éq CO </a:t>
            </a:r>
            <a:r>
              <a:rPr lang="fr" sz="1600" baseline="-25000" dirty="0"/>
              <a:t>2 </a:t>
            </a:r>
            <a:r>
              <a:rPr lang="fr" sz="1600" dirty="0"/>
              <a:t>. / </a:t>
            </a:r>
            <a:r>
              <a:rPr lang="fr" sz="1600" dirty="0" err="1"/>
              <a:t>kWh </a:t>
            </a:r>
            <a:r>
              <a:rPr lang="fr" sz="1600" baseline="-25000" dirty="0" err="1"/>
              <a:t>e</a:t>
            </a:r>
            <a:endParaRPr lang="en-US" sz="1600" baseline="-25000" dirty="0"/>
          </a:p>
        </p:txBody>
      </p:sp>
      <p:grpSp>
        <p:nvGrpSpPr>
          <p:cNvPr id="3" name="Group 2"/>
          <p:cNvGrpSpPr/>
          <p:nvPr/>
        </p:nvGrpSpPr>
        <p:grpSpPr>
          <a:xfrm>
            <a:off x="4409383" y="868196"/>
            <a:ext cx="3178713" cy="3119879"/>
            <a:chOff x="5860496" y="3111443"/>
            <a:chExt cx="3178713" cy="3119879"/>
          </a:xfrm>
        </p:grpSpPr>
        <p:grpSp>
          <p:nvGrpSpPr>
            <p:cNvPr id="18" name="Group 17"/>
            <p:cNvGrpSpPr/>
            <p:nvPr/>
          </p:nvGrpSpPr>
          <p:grpSpPr>
            <a:xfrm>
              <a:off x="5860496" y="3111443"/>
              <a:ext cx="3178713" cy="3119879"/>
              <a:chOff x="-2144564" y="2910960"/>
              <a:chExt cx="3178713" cy="3119879"/>
            </a:xfrm>
          </p:grpSpPr>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6323" y="2910960"/>
                <a:ext cx="2400472" cy="2919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2144564" y="5830784"/>
                <a:ext cx="3143135" cy="200055"/>
              </a:xfrm>
              <a:prstGeom prst="rect">
                <a:avLst/>
              </a:prstGeom>
              <a:noFill/>
            </p:spPr>
            <p:txBody>
              <a:bodyPr wrap="square" rtlCol="0">
                <a:spAutoFit/>
              </a:bodyPr>
              <a:lstStyle/>
              <a:p>
                <a:r>
                  <a:rPr lang="fr" sz="700" dirty="0"/>
                  <a:t>Source : Convention des Maires - annexe technique au modèle SEAP</a:t>
                </a:r>
              </a:p>
            </p:txBody>
          </p:sp>
          <p:sp>
            <p:nvSpPr>
              <p:cNvPr id="21" name="Rounded Rectangle 20"/>
              <p:cNvSpPr/>
              <p:nvPr/>
            </p:nvSpPr>
            <p:spPr>
              <a:xfrm>
                <a:off x="183323" y="3910162"/>
                <a:ext cx="815248" cy="157198"/>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pic>
          <p:nvPicPr>
            <p:cNvPr id="23"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8564" y="3980858"/>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2" name="Rectangle 21"/>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7</a:t>
            </a:r>
            <a:endParaRPr lang="el-GR" sz="2000" dirty="0"/>
          </a:p>
        </p:txBody>
      </p:sp>
      <p:sp>
        <p:nvSpPr>
          <p:cNvPr id="4" name="Rectangle 3"/>
          <p:cNvSpPr/>
          <p:nvPr/>
        </p:nvSpPr>
        <p:spPr>
          <a:xfrm>
            <a:off x="457200" y="902536"/>
            <a:ext cx="4231101" cy="646331"/>
          </a:xfrm>
          <a:prstGeom prst="rect">
            <a:avLst/>
          </a:prstGeom>
        </p:spPr>
        <p:txBody>
          <a:bodyPr wrap="square">
            <a:spAutoFit/>
          </a:bodyPr>
          <a:lstStyle/>
          <a:p>
            <a:r>
              <a:rPr lang="fr" b="1" dirty="0">
                <a:cs typeface="Calibri" panose="020F0502020204030204" pitchFamily="34" charset="0"/>
              </a:rPr>
              <a:t>Facteurs d'émission ACV </a:t>
            </a:r>
            <a:r>
              <a:rPr lang="fr" dirty="0">
                <a:cs typeface="Calibri" panose="020F0502020204030204" pitchFamily="34" charset="0"/>
              </a:rPr>
              <a:t>pour l'électricité du réseau</a:t>
            </a:r>
            <a:endParaRPr lang="el-GR" dirty="0"/>
          </a:p>
        </p:txBody>
      </p:sp>
      <p:sp>
        <p:nvSpPr>
          <p:cNvPr id="26" name="Rectangle 25"/>
          <p:cNvSpPr/>
          <p:nvPr/>
        </p:nvSpPr>
        <p:spPr>
          <a:xfrm>
            <a:off x="8029534" y="4062933"/>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8</a:t>
            </a:r>
            <a:endParaRPr lang="el-GR" sz="2000" dirty="0"/>
          </a:p>
        </p:txBody>
      </p:sp>
      <mc:AlternateContent xmlns:mc="http://schemas.openxmlformats.org/markup-compatibility/2006" xmlns:a14="http://schemas.microsoft.com/office/drawing/2010/main">
        <mc:Choice Requires="a14">
          <p:sp>
            <p:nvSpPr>
              <p:cNvPr id="7" name="Rectangle 6"/>
              <p:cNvSpPr/>
              <p:nvPr/>
            </p:nvSpPr>
            <p:spPr>
              <a:xfrm>
                <a:off x="417610" y="4468448"/>
                <a:ext cx="7354790" cy="696216"/>
              </a:xfrm>
              <a:prstGeom prst="rect">
                <a:avLst/>
              </a:prstGeom>
            </p:spPr>
            <p:txBody>
              <a:bodyPr wrap="square">
                <a:spAutoFit/>
              </a:bodyPr>
              <a:lstStyle/>
              <a:p>
                <a14:m>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𝐸</m:t>
                        </m:r>
                      </m:e>
                      <m:sub>
                        <m:r>
                          <a:rPr lang="en-US" sz="2000" i="1" baseline="-25000" dirty="0">
                            <a:latin typeface="Cambria Math"/>
                          </a:rPr>
                          <m:t>𝑒𝑙𝑒𝑐𝑡𝑟𝑖𝑐𝑖𝑡𝑦</m:t>
                        </m:r>
                      </m:sub>
                    </m:sSub>
                    <m:r>
                      <a:rPr lang="en-US" sz="2000" i="1" smtClean="0">
                        <a:latin typeface="Cambria Math"/>
                      </a:rPr>
                      <m:t>= </m:t>
                    </m:r>
                    <m:f>
                      <m:fPr>
                        <m:ctrlPr>
                          <a:rPr lang="en-US" sz="2000" i="1">
                            <a:latin typeface="Cambria Math" panose="02040503050406030204" pitchFamily="18" charset="0"/>
                          </a:rPr>
                        </m:ctrlPr>
                      </m:fPr>
                      <m:num>
                        <m:r>
                          <a:rPr lang="en-US" sz="2000" i="1">
                            <a:latin typeface="Cambria Math"/>
                          </a:rPr>
                          <m:t>(330,808 </m:t>
                        </m:r>
                        <m:r>
                          <a:rPr lang="en-US" sz="2000" i="1">
                            <a:latin typeface="Cambria Math"/>
                          </a:rPr>
                          <m:t>𝑘𝑊h</m:t>
                        </m:r>
                        <m:r>
                          <a:rPr lang="en-US" sz="2000" i="1">
                            <a:latin typeface="Cambria Math"/>
                          </a:rPr>
                          <m:t> ∙ 1.167</m:t>
                        </m:r>
                        <m:f>
                          <m:fPr>
                            <m:ctrlPr>
                              <a:rPr lang="en-US" sz="2000" i="1">
                                <a:latin typeface="Cambria Math" panose="02040503050406030204" pitchFamily="18" charset="0"/>
                                <a:sym typeface="Wingdings"/>
                              </a:rPr>
                            </m:ctrlPr>
                          </m:fPr>
                          <m:num>
                            <m:r>
                              <a:rPr lang="en-US" sz="2000" i="1">
                                <a:latin typeface="Cambria Math"/>
                                <a:sym typeface="Wingdings"/>
                              </a:rPr>
                              <m:t>𝑘𝑔𝐶𝑂</m:t>
                            </m:r>
                            <m:r>
                              <a:rPr lang="en-US" sz="2000" i="1" baseline="-25000">
                                <a:latin typeface="Cambria Math"/>
                                <a:sym typeface="Wingdings"/>
                              </a:rPr>
                              <m:t>2</m:t>
                            </m:r>
                            <m:r>
                              <a:rPr lang="en-US" sz="2000" i="1">
                                <a:latin typeface="Cambria Math"/>
                                <a:sym typeface="Wingdings"/>
                              </a:rPr>
                              <m:t>𝑒𝑞</m:t>
                            </m:r>
                            <m:r>
                              <a:rPr lang="en-US" sz="2000" i="1">
                                <a:latin typeface="Cambria Math"/>
                                <a:sym typeface="Wingdings"/>
                              </a:rPr>
                              <m:t>.</m:t>
                            </m:r>
                          </m:num>
                          <m:den>
                            <m:r>
                              <a:rPr lang="en-US" sz="2000" i="1">
                                <a:latin typeface="Cambria Math"/>
                                <a:sym typeface="Wingdings"/>
                              </a:rPr>
                              <m:t>𝑘𝑊h</m:t>
                            </m:r>
                          </m:den>
                        </m:f>
                        <m:r>
                          <a:rPr lang="en-US" sz="2000" i="1">
                            <a:latin typeface="Cambria Math"/>
                          </a:rPr>
                          <m:t>)</m:t>
                        </m:r>
                      </m:num>
                      <m:den>
                        <m:r>
                          <a:rPr lang="en-US" sz="2000" i="1">
                            <a:latin typeface="Cambria Math"/>
                          </a:rPr>
                          <m:t>4,915.1 </m:t>
                        </m:r>
                        <m:r>
                          <a:rPr lang="en-US" sz="2000" i="1">
                            <a:latin typeface="Cambria Math"/>
                          </a:rPr>
                          <m:t>𝑚</m:t>
                        </m:r>
                        <m:r>
                          <a:rPr lang="en-US" sz="2000" i="1" baseline="30000">
                            <a:latin typeface="Cambria Math"/>
                          </a:rPr>
                          <m:t>2</m:t>
                        </m:r>
                      </m:den>
                    </m:f>
                  </m:oMath>
                </a14:m>
                <a:r>
                  <a:rPr lang="fr" sz="2000" dirty="0"/>
                  <a:t>=</a:t>
                </a:r>
                <a14:m>
                  <m:oMath xmlns:m="http://schemas.openxmlformats.org/officeDocument/2006/math">
                    <m:r>
                      <a:rPr lang="en-US" sz="1600" b="1" i="1">
                        <a:latin typeface="Cambria Math" panose="02040503050406030204" pitchFamily="18" charset="0"/>
                      </a:rPr>
                      <m:t>𝟕𝟖</m:t>
                    </m:r>
                    <m:r>
                      <a:rPr lang="en-US" sz="1600" b="1" i="1">
                        <a:latin typeface="Cambria Math" panose="02040503050406030204" pitchFamily="18" charset="0"/>
                      </a:rPr>
                      <m:t>.</m:t>
                    </m:r>
                    <m:r>
                      <a:rPr lang="en-US" sz="1600" b="1" i="1">
                        <a:latin typeface="Cambria Math" panose="02040503050406030204" pitchFamily="18" charset="0"/>
                      </a:rPr>
                      <m:t>𝟓𝟒</m:t>
                    </m:r>
                    <m:r>
                      <m:rPr>
                        <m:nor/>
                      </m:rPr>
                      <a:rPr lang="en-US" sz="1600">
                        <a:latin typeface="Cambria Math" panose="02040503050406030204" pitchFamily="18" charset="0"/>
                      </a:rPr>
                      <m:t> </m:t>
                    </m:r>
                    <m:r>
                      <m:rPr>
                        <m:nor/>
                      </m:rPr>
                      <a:rPr lang="en-US" sz="1600" dirty="0"/>
                      <m:t>kg</m:t>
                    </m:r>
                    <m:r>
                      <m:rPr>
                        <m:nor/>
                      </m:rPr>
                      <a:rPr lang="en-US" sz="1600" dirty="0"/>
                      <m:t> </m:t>
                    </m:r>
                    <m:r>
                      <m:rPr>
                        <m:nor/>
                      </m:rPr>
                      <a:rPr lang="en-US" sz="1600" dirty="0"/>
                      <m:t>CO</m:t>
                    </m:r>
                    <m:r>
                      <m:rPr>
                        <m:nor/>
                      </m:rPr>
                      <a:rPr lang="en-US" sz="1600" baseline="-25000" dirty="0"/>
                      <m:t>2 </m:t>
                    </m:r>
                    <m:r>
                      <m:rPr>
                        <m:nor/>
                      </m:rPr>
                      <a:rPr lang="en-US" sz="1600" dirty="0"/>
                      <m:t>eq</m:t>
                    </m:r>
                    <m:r>
                      <m:rPr>
                        <m:nor/>
                      </m:rPr>
                      <a:rPr lang="en-US" sz="1600" dirty="0"/>
                      <m:t>./ </m:t>
                    </m:r>
                    <m:r>
                      <m:rPr>
                        <m:nor/>
                      </m:rPr>
                      <a:rPr lang="en-US" sz="1600" b="0" i="0" dirty="0" smtClean="0"/>
                      <m:t>m</m:t>
                    </m:r>
                    <m:r>
                      <m:rPr>
                        <m:nor/>
                      </m:rPr>
                      <a:rPr lang="en-US" sz="1600" b="0" i="0" baseline="30000" dirty="0" smtClean="0"/>
                      <m:t>2</m:t>
                    </m:r>
                    <m:r>
                      <m:rPr>
                        <m:nor/>
                      </m:rPr>
                      <a:rPr lang="en-US" sz="1600" b="0" i="0" dirty="0" smtClean="0"/>
                      <m:t> </m:t>
                    </m:r>
                  </m:oMath>
                </a14:m>
                <a:endParaRPr lang="el-GR" sz="1600" dirty="0"/>
              </a:p>
            </p:txBody>
          </p:sp>
        </mc:Choice>
        <mc:Fallback xmlns="">
          <p:sp>
            <p:nvSpPr>
              <p:cNvPr id="7" name="Rectangle 6"/>
              <p:cNvSpPr>
                <a:spLocks noRot="1" noChangeAspect="1" noMove="1" noResize="1" noEditPoints="1" noAdjustHandles="1" noChangeArrowheads="1" noChangeShapeType="1" noTextEdit="1"/>
              </p:cNvSpPr>
              <p:nvPr/>
            </p:nvSpPr>
            <p:spPr>
              <a:xfrm>
                <a:off x="417610" y="4468448"/>
                <a:ext cx="7354790" cy="696216"/>
              </a:xfrm>
              <a:prstGeom prst="rect">
                <a:avLst/>
              </a:prstGeom>
              <a:blipFill>
                <a:blip r:embed="rId4"/>
                <a:stretch>
                  <a:fillRect b="-2632"/>
                </a:stretch>
              </a:blipFill>
            </p:spPr>
            <p:txBody>
              <a:bodyPr/>
              <a:lstStyle/>
              <a:p>
                <a:r>
                  <a:rPr lang="fr-FR">
                    <a:noFill/>
                  </a:rPr>
                  <a:t> </a:t>
                </a:r>
              </a:p>
            </p:txBody>
          </p:sp>
        </mc:Fallback>
      </mc:AlternateContent>
      <p:grpSp>
        <p:nvGrpSpPr>
          <p:cNvPr id="2" name="Groupe 1">
            <a:extLst>
              <a:ext uri="{FF2B5EF4-FFF2-40B4-BE49-F238E27FC236}">
                <a16:creationId xmlns:a16="http://schemas.microsoft.com/office/drawing/2014/main" id="{C6E980CE-5B68-5A0F-CC86-9A3716E21A25}"/>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1F4E31F2-8D4B-8257-7428-172D0B1A777A}"/>
                </a:ext>
              </a:extLst>
            </p:cNvPr>
            <p:cNvPicPr>
              <a:picLocks noChangeAspect="1"/>
            </p:cNvPicPr>
            <p:nvPr/>
          </p:nvPicPr>
          <p:blipFill>
            <a:blip r:embed="rId5"/>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B96C7228-FF06-CC93-D48B-604447BDE67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A2A8FBD0-0087-867E-64F7-444FFBFC352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6278521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39003" y="2674267"/>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z="1050" smtClean="0"/>
              <a:t>43</a:t>
            </a:fld>
            <a:endParaRPr lang="en-US" sz="1050"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26" name="Rectangle 25"/>
          <p:cNvSpPr/>
          <p:nvPr/>
        </p:nvSpPr>
        <p:spPr>
          <a:xfrm>
            <a:off x="7893465" y="1985012"/>
            <a:ext cx="1104148"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12</a:t>
            </a:r>
            <a:endParaRPr lang="el-GR" sz="2000" dirty="0"/>
          </a:p>
        </p:txBody>
      </p:sp>
      <p:sp>
        <p:nvSpPr>
          <p:cNvPr id="34" name="Rectangle 33"/>
          <p:cNvSpPr/>
          <p:nvPr/>
        </p:nvSpPr>
        <p:spPr>
          <a:xfrm>
            <a:off x="7893466" y="1068643"/>
            <a:ext cx="1104148"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11</a:t>
            </a:r>
            <a:endParaRPr lang="el-GR" sz="2000" dirty="0"/>
          </a:p>
        </p:txBody>
      </p:sp>
      <p:sp>
        <p:nvSpPr>
          <p:cNvPr id="35" name="Rectangle 34"/>
          <p:cNvSpPr/>
          <p:nvPr/>
        </p:nvSpPr>
        <p:spPr>
          <a:xfrm>
            <a:off x="283795" y="993725"/>
            <a:ext cx="6382282" cy="646331"/>
          </a:xfrm>
          <a:prstGeom prst="rect">
            <a:avLst/>
          </a:prstGeom>
        </p:spPr>
        <p:txBody>
          <a:bodyPr wrap="square">
            <a:spAutoFit/>
          </a:bodyPr>
          <a:lstStyle/>
          <a:p>
            <a:r>
              <a:rPr lang="fr" dirty="0">
                <a:solidFill>
                  <a:prstClr val="black"/>
                </a:solidFill>
              </a:rPr>
              <a:t>Le bâtiment n'utilise pas </a:t>
            </a:r>
            <a:r>
              <a:rPr lang="fr" dirty="0"/>
              <a:t>le réseau </a:t>
            </a:r>
            <a:r>
              <a:rPr lang="fr" b="1" dirty="0"/>
              <a:t>de chauffage/refroidissement urbain </a:t>
            </a:r>
            <a:r>
              <a:rPr lang="fr" dirty="0">
                <a:solidFill>
                  <a:prstClr val="black"/>
                </a:solidFill>
              </a:rPr>
              <a:t>pour ses services techniques</a:t>
            </a:r>
          </a:p>
        </p:txBody>
      </p:sp>
      <p:sp>
        <p:nvSpPr>
          <p:cNvPr id="36" name="Rectangle 35"/>
          <p:cNvSpPr/>
          <p:nvPr/>
        </p:nvSpPr>
        <p:spPr>
          <a:xfrm>
            <a:off x="6481702" y="1068643"/>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9</a:t>
            </a:r>
            <a:endParaRPr lang="el-GR" sz="2000" dirty="0"/>
          </a:p>
        </p:txBody>
      </p:sp>
      <p:sp>
        <p:nvSpPr>
          <p:cNvPr id="37" name="Minus 36"/>
          <p:cNvSpPr/>
          <p:nvPr/>
        </p:nvSpPr>
        <p:spPr>
          <a:xfrm>
            <a:off x="7572939" y="1189269"/>
            <a:ext cx="230298" cy="230833"/>
          </a:xfrm>
          <a:prstGeom prst="mathMinus">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600"/>
          </a:p>
        </p:txBody>
      </p:sp>
      <p:sp>
        <p:nvSpPr>
          <p:cNvPr id="3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83795" y="2024882"/>
            <a:ext cx="8541382" cy="487449"/>
          </a:xfrm>
          <a:prstGeom prst="rect">
            <a:avLst/>
          </a:prstGeom>
        </p:spPr>
        <p:txBody>
          <a:bodyPr>
            <a:noAutofit/>
          </a:bodyPr>
          <a:lstStyle/>
          <a:p>
            <a:pPr marL="0" indent="0">
              <a:buNone/>
            </a:pPr>
            <a:r>
              <a:rPr lang="fr" sz="1800" b="1" dirty="0">
                <a:cs typeface="Calibri" panose="020F0502020204030204" pitchFamily="34" charset="0"/>
              </a:rPr>
              <a:t>Calculer l' intensité totale des GES de l'ACV</a:t>
            </a:r>
            <a:endParaRPr lang="en-US" sz="1800" b="1" dirty="0">
              <a:cs typeface="Calibri" panose="020F0502020204030204" pitchFamily="34" charset="0"/>
            </a:endParaRPr>
          </a:p>
        </p:txBody>
      </p:sp>
      <p:pic>
        <p:nvPicPr>
          <p:cNvPr id="3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376" y="4513011"/>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Segnaposto contenuto 2">
            <a:extLst>
              <a:ext uri="{FF2B5EF4-FFF2-40B4-BE49-F238E27FC236}">
                <a16:creationId xmlns:a16="http://schemas.microsoft.com/office/drawing/2014/main" id="{86F2EB93-A63A-4210-B86A-E5FCAD7D8D7F}"/>
              </a:ext>
            </a:extLst>
          </p:cNvPr>
          <p:cNvSpPr txBox="1">
            <a:spLocks/>
          </p:cNvSpPr>
          <p:nvPr/>
        </p:nvSpPr>
        <p:spPr>
          <a:xfrm>
            <a:off x="767888" y="4556043"/>
            <a:ext cx="7401261" cy="14035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1800" i="1" dirty="0">
                <a:cs typeface="Calibri" panose="020F0502020204030204" pitchFamily="34" charset="0"/>
              </a:rPr>
              <a:t>Contributions aux émissions annuelles</a:t>
            </a:r>
          </a:p>
          <a:p>
            <a:pPr marL="0" indent="0">
              <a:buFont typeface="Arial" panose="020B0604020202020204" pitchFamily="34" charset="0"/>
              <a:buNone/>
            </a:pPr>
            <a:r>
              <a:rPr lang="fr" sz="1800" i="1" dirty="0">
                <a:cs typeface="Calibri" panose="020F0502020204030204" pitchFamily="34" charset="0"/>
              </a:rPr>
              <a:t>Carburant : 27 %</a:t>
            </a:r>
          </a:p>
          <a:p>
            <a:pPr marL="0" indent="0">
              <a:buNone/>
            </a:pPr>
            <a:r>
              <a:rPr lang="fr" sz="1800" b="1" i="1" dirty="0">
                <a:cs typeface="Calibri" panose="020F0502020204030204" pitchFamily="34" charset="0"/>
              </a:rPr>
              <a:t>Électricité : 73 % </a:t>
            </a:r>
            <a:r>
              <a:rPr lang="fr" sz="1800" i="1" dirty="0">
                <a:cs typeface="Calibri" panose="020F0502020204030204" pitchFamily="34" charset="0"/>
              </a:rPr>
              <a:t>Principale source d'émissions annuelles (dépend du facteur d'émission national de l'ACV )</a:t>
            </a:r>
          </a:p>
        </p:txBody>
      </p:sp>
      <p:pic>
        <p:nvPicPr>
          <p:cNvPr id="41" name="Picture 4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139" y="5352686"/>
            <a:ext cx="284749" cy="4599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139" y="4924849"/>
            <a:ext cx="330738" cy="419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3" name="TextBox 42"/>
              <p:cNvSpPr txBox="1"/>
              <p:nvPr/>
            </p:nvSpPr>
            <p:spPr>
              <a:xfrm>
                <a:off x="1263465" y="2483939"/>
                <a:ext cx="5464958" cy="13234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chemeClr val="tx1"/>
                          </a:solidFill>
                          <a:latin typeface="Cambria Math"/>
                        </a:rPr>
                        <m:t>𝑬</m:t>
                      </m:r>
                      <m:r>
                        <a:rPr lang="en-US" sz="2000" b="1" i="1" smtClean="0">
                          <a:solidFill>
                            <a:schemeClr val="tx1"/>
                          </a:solidFill>
                          <a:latin typeface="Cambria Math"/>
                        </a:rPr>
                        <m:t>=</m:t>
                      </m:r>
                      <m:r>
                        <a:rPr lang="en-US" sz="2000" b="1" i="1" smtClean="0">
                          <a:solidFill>
                            <a:schemeClr val="tx1"/>
                          </a:solidFill>
                          <a:latin typeface="Cambria Math" panose="02040503050406030204" pitchFamily="18" charset="0"/>
                        </a:rPr>
                        <m:t>𝑬</m:t>
                      </m:r>
                      <m:r>
                        <a:rPr lang="en-US" sz="2000" b="1" i="1" baseline="-25000" smtClean="0">
                          <a:solidFill>
                            <a:schemeClr val="tx1"/>
                          </a:solidFill>
                          <a:latin typeface="Cambria Math" panose="02040503050406030204" pitchFamily="18" charset="0"/>
                        </a:rPr>
                        <m:t>𝒇𝒖𝒆𝒍𝒔</m:t>
                      </m:r>
                      <m:r>
                        <a:rPr lang="en-US" sz="2000" b="1" i="1" smtClean="0">
                          <a:solidFill>
                            <a:schemeClr val="tx1"/>
                          </a:solidFill>
                          <a:latin typeface="Cambria Math" panose="02040503050406030204" pitchFamily="18" charset="0"/>
                        </a:rPr>
                        <m:t>+</m:t>
                      </m:r>
                      <m:r>
                        <a:rPr lang="en-US" sz="2000" b="1" i="1" smtClean="0">
                          <a:solidFill>
                            <a:schemeClr val="tx1"/>
                          </a:solidFill>
                          <a:latin typeface="Cambria Math" panose="02040503050406030204" pitchFamily="18" charset="0"/>
                        </a:rPr>
                        <m:t>𝑬𝒆𝒍𝒆𝒄𝒕𝒓𝒊𝒄𝒊𝒕𝒚</m:t>
                      </m:r>
                      <m:r>
                        <a:rPr lang="en-US" sz="2000" b="1" i="1" smtClean="0">
                          <a:solidFill>
                            <a:schemeClr val="tx1"/>
                          </a:solidFill>
                          <a:latin typeface="Cambria Math" panose="02040503050406030204" pitchFamily="18" charset="0"/>
                        </a:rPr>
                        <m:t>=</m:t>
                      </m:r>
                    </m:oMath>
                  </m:oMathPara>
                </a14:m>
                <a:endParaRPr lang="en-US" sz="2000" b="1" i="1" dirty="0">
                  <a:solidFill>
                    <a:schemeClr val="tx1"/>
                  </a:solidFill>
                  <a:latin typeface="Cambria Math" panose="02040503050406030204" pitchFamily="18" charset="0"/>
                </a:endParaRPr>
              </a:p>
              <a:p>
                <a:endParaRPr lang="en-US" sz="2000" b="1" i="1" dirty="0">
                  <a:solidFill>
                    <a:schemeClr val="tx1"/>
                  </a:solidFill>
                  <a:latin typeface="Cambria Math" panose="02040503050406030204" pitchFamily="18" charset="0"/>
                </a:endParaRPr>
              </a:p>
              <a:p>
                <a:endParaRPr lang="en-US" sz="2000" b="1" i="1" dirty="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1" i="1" u="sng" smtClean="0">
                          <a:latin typeface="Cambria Math" panose="02040503050406030204" pitchFamily="18" charset="0"/>
                        </a:rPr>
                        <m:t>𝟐𝟗</m:t>
                      </m:r>
                      <m:r>
                        <a:rPr lang="en-US" sz="2000" b="1" i="1" u="sng">
                          <a:latin typeface="Cambria Math" panose="02040503050406030204" pitchFamily="18" charset="0"/>
                        </a:rPr>
                        <m:t>.</m:t>
                      </m:r>
                      <m:r>
                        <a:rPr lang="en-US" sz="2000" b="1" i="1" u="sng" smtClean="0">
                          <a:latin typeface="Cambria Math" panose="02040503050406030204" pitchFamily="18" charset="0"/>
                        </a:rPr>
                        <m:t>𝟏𝟖</m:t>
                      </m:r>
                      <m:r>
                        <a:rPr lang="en-US" sz="2000" b="1" i="1" u="sng" smtClean="0">
                          <a:latin typeface="Cambria Math" panose="02040503050406030204" pitchFamily="18" charset="0"/>
                        </a:rPr>
                        <m:t>+ </m:t>
                      </m:r>
                      <m:r>
                        <a:rPr lang="en-US" sz="2000" b="1" i="1" u="sng">
                          <a:latin typeface="Cambria Math" panose="02040503050406030204" pitchFamily="18" charset="0"/>
                        </a:rPr>
                        <m:t>𝟕𝟖</m:t>
                      </m:r>
                      <m:r>
                        <a:rPr lang="en-US" sz="2000" b="1" i="1" u="sng">
                          <a:latin typeface="Cambria Math" panose="02040503050406030204" pitchFamily="18" charset="0"/>
                        </a:rPr>
                        <m:t>.</m:t>
                      </m:r>
                      <m:r>
                        <a:rPr lang="en-US" sz="2000" b="1" i="1" u="sng">
                          <a:latin typeface="Cambria Math" panose="02040503050406030204" pitchFamily="18" charset="0"/>
                        </a:rPr>
                        <m:t>𝟓𝟒</m:t>
                      </m:r>
                      <m:r>
                        <a:rPr lang="en-US" sz="2000" b="1" i="1" u="sng" smtClean="0">
                          <a:latin typeface="Cambria Math" panose="02040503050406030204" pitchFamily="18" charset="0"/>
                        </a:rPr>
                        <m:t>= </m:t>
                      </m:r>
                      <m:r>
                        <a:rPr lang="en-US" sz="2000" b="1" i="1" u="sng" smtClean="0">
                          <a:solidFill>
                            <a:srgbClr val="FF0000"/>
                          </a:solidFill>
                          <a:effectLst>
                            <a:outerShdw blurRad="38100" dist="38100" dir="2700000" algn="tl">
                              <a:srgbClr val="000000">
                                <a:alpha val="43137"/>
                              </a:srgbClr>
                            </a:outerShdw>
                          </a:effectLst>
                          <a:latin typeface="Cambria Math"/>
                        </a:rPr>
                        <m:t>𝟏𝟎𝟕</m:t>
                      </m:r>
                      <m:r>
                        <a:rPr lang="en-US" sz="2000" b="1" i="1" u="sng" smtClean="0">
                          <a:solidFill>
                            <a:srgbClr val="FF0000"/>
                          </a:solidFill>
                          <a:effectLst>
                            <a:outerShdw blurRad="38100" dist="38100" dir="2700000" algn="tl">
                              <a:srgbClr val="000000">
                                <a:alpha val="43137"/>
                              </a:srgbClr>
                            </a:outerShdw>
                          </a:effectLst>
                          <a:latin typeface="Cambria Math"/>
                        </a:rPr>
                        <m:t>.</m:t>
                      </m:r>
                      <m:r>
                        <a:rPr lang="en-US" sz="2000" b="1" i="1" u="sng" smtClean="0">
                          <a:solidFill>
                            <a:srgbClr val="FF0000"/>
                          </a:solidFill>
                          <a:effectLst>
                            <a:outerShdw blurRad="38100" dist="38100" dir="2700000" algn="tl">
                              <a:srgbClr val="000000">
                                <a:alpha val="43137"/>
                              </a:srgbClr>
                            </a:outerShdw>
                          </a:effectLst>
                          <a:latin typeface="Cambria Math"/>
                        </a:rPr>
                        <m:t>𝟕𝟐</m:t>
                      </m:r>
                      <m:r>
                        <a:rPr lang="en-US" sz="2000" b="1" i="1" u="sng"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000" b="1" i="0" u="sng" dirty="0" smtClean="0">
                          <a:solidFill>
                            <a:srgbClr val="FF0000"/>
                          </a:solidFill>
                          <a:effectLst>
                            <a:outerShdw blurRad="38100" dist="38100" dir="2700000" algn="tl">
                              <a:srgbClr val="000000">
                                <a:alpha val="43137"/>
                              </a:srgbClr>
                            </a:outerShdw>
                          </a:effectLst>
                          <a:cs typeface="Calibri" panose="020F0502020204030204" pitchFamily="34" charset="0"/>
                        </a:rPr>
                        <m:t> </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kg</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 </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CO</m:t>
                      </m:r>
                      <m:r>
                        <m:rPr>
                          <m:nor/>
                        </m:rPr>
                        <a:rPr lang="en-US" sz="2000" b="1" u="sng" baseline="-25000" dirty="0">
                          <a:solidFill>
                            <a:srgbClr val="FF0000"/>
                          </a:solidFill>
                          <a:effectLst>
                            <a:outerShdw blurRad="38100" dist="38100" dir="2700000" algn="tl">
                              <a:srgbClr val="000000">
                                <a:alpha val="43137"/>
                              </a:srgbClr>
                            </a:outerShdw>
                          </a:effectLst>
                          <a:cs typeface="Calibri" panose="020F0502020204030204" pitchFamily="34" charset="0"/>
                        </a:rPr>
                        <m:t>2</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 </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eq</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m:t>
                      </m:r>
                      <m:r>
                        <m:rPr>
                          <m:nor/>
                        </m:rPr>
                        <a:rPr lang="en-US" sz="2000" b="1" u="sng" dirty="0">
                          <a:solidFill>
                            <a:srgbClr val="FF0000"/>
                          </a:solidFill>
                          <a:effectLst>
                            <a:outerShdw blurRad="38100" dist="38100" dir="2700000" algn="tl">
                              <a:srgbClr val="000000">
                                <a:alpha val="43137"/>
                              </a:srgbClr>
                            </a:outerShdw>
                          </a:effectLst>
                          <a:cs typeface="Calibri" panose="020F0502020204030204" pitchFamily="34" charset="0"/>
                        </a:rPr>
                        <m:t>m</m:t>
                      </m:r>
                      <m:r>
                        <m:rPr>
                          <m:nor/>
                        </m:rPr>
                        <a:rPr lang="en-US" sz="2000" b="1" u="sng" baseline="30000" dirty="0">
                          <a:solidFill>
                            <a:srgbClr val="FF0000"/>
                          </a:solidFill>
                          <a:effectLst>
                            <a:outerShdw blurRad="38100" dist="38100" dir="2700000" algn="tl">
                              <a:srgbClr val="000000">
                                <a:alpha val="43137"/>
                              </a:srgbClr>
                            </a:outerShdw>
                          </a:effectLst>
                          <a:cs typeface="Calibri" panose="020F0502020204030204" pitchFamily="34" charset="0"/>
                        </a:rPr>
                        <m:t>2</m:t>
                      </m:r>
                    </m:oMath>
                  </m:oMathPara>
                </a14:m>
                <a:endParaRPr lang="en-US" sz="2000" b="1" u="sng" dirty="0">
                  <a:solidFill>
                    <a:schemeClr val="tx1"/>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1263465" y="2483939"/>
                <a:ext cx="5464958" cy="1323439"/>
              </a:xfrm>
              <a:prstGeom prst="rect">
                <a:avLst/>
              </a:prstGeom>
              <a:blipFill>
                <a:blip r:embed="rId6"/>
                <a:stretch>
                  <a:fillRect b="-5505"/>
                </a:stretch>
              </a:blipFill>
            </p:spPr>
            <p:txBody>
              <a:bodyPr/>
              <a:lstStyle/>
              <a:p>
                <a:r>
                  <a:rPr lang="fr-FR">
                    <a:noFill/>
                  </a:rPr>
                  <a:t> </a:t>
                </a:r>
              </a:p>
            </p:txBody>
          </p:sp>
        </mc:Fallback>
      </mc:AlternateContent>
      <p:grpSp>
        <p:nvGrpSpPr>
          <p:cNvPr id="2" name="Groupe 1">
            <a:extLst>
              <a:ext uri="{FF2B5EF4-FFF2-40B4-BE49-F238E27FC236}">
                <a16:creationId xmlns:a16="http://schemas.microsoft.com/office/drawing/2014/main" id="{5995A796-3A6C-FE47-7359-032293F23B07}"/>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B3F0ABC7-69EB-8C45-3CA1-E32A6584CAE6}"/>
                </a:ext>
              </a:extLst>
            </p:cNvPr>
            <p:cNvPicPr>
              <a:picLocks noChangeAspect="1"/>
            </p:cNvPicPr>
            <p:nvPr/>
          </p:nvPicPr>
          <p:blipFill>
            <a:blip r:embed="rId7"/>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861E80B8-0799-900E-E7CA-6C91B70809A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FD24EF9C-9515-8965-D327-B1B641CDD67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2171428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44</a:t>
            </a:fld>
            <a:endParaRPr lang="en-US"/>
          </a:p>
        </p:txBody>
      </p:sp>
      <p:sp>
        <p:nvSpPr>
          <p:cNvPr id="5"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cs typeface="Calibri" panose="020F0502020204030204" pitchFamily="34" charset="0"/>
              </a:rPr>
              <a:t>EXERCER</a:t>
            </a:r>
            <a:endParaRPr lang="it-IT" sz="2400" dirty="0"/>
          </a:p>
        </p:txBody>
      </p:sp>
      <p:grpSp>
        <p:nvGrpSpPr>
          <p:cNvPr id="3" name="Groupe 2">
            <a:extLst>
              <a:ext uri="{FF2B5EF4-FFF2-40B4-BE49-F238E27FC236}">
                <a16:creationId xmlns:a16="http://schemas.microsoft.com/office/drawing/2014/main" id="{2FAE7172-C1FE-BE3E-6405-50EE1065C39E}"/>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0237BAB1-1371-B1C0-6365-7C40744637AB}"/>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858E9533-083E-9707-70D7-D9BFD57ED8F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5992AC28-28F4-4FB5-4A4F-2CEB6355369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Titolo 1">
            <a:extLst>
              <a:ext uri="{FF2B5EF4-FFF2-40B4-BE49-F238E27FC236}">
                <a16:creationId xmlns:a16="http://schemas.microsoft.com/office/drawing/2014/main" id="{F33E6FD5-A3F3-C82F-5AD7-1605813F0F3C}"/>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Tree>
    <p:extLst>
      <p:ext uri="{BB962C8B-B14F-4D97-AF65-F5344CB8AC3E}">
        <p14:creationId xmlns:p14="http://schemas.microsoft.com/office/powerpoint/2010/main" val="5388015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45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48650" cy="4525963"/>
          </a:xfrm>
          <a:prstGeom prst="rect">
            <a:avLst/>
          </a:prstGeom>
          <a:noFill/>
        </p:spPr>
        <p:txBody>
          <a:bodyPr>
            <a:noAutofit/>
          </a:bodyPr>
          <a:lstStyle/>
          <a:p>
            <a:pPr marL="0" lvl="0" indent="0">
              <a:spcBef>
                <a:spcPts val="600"/>
              </a:spcBef>
              <a:spcAft>
                <a:spcPts val="1200"/>
              </a:spcAft>
              <a:buNone/>
            </a:pPr>
            <a:r>
              <a:rPr lang="fr" sz="1600" dirty="0">
                <a:solidFill>
                  <a:prstClr val="black"/>
                </a:solidFill>
                <a:cs typeface="Calibri" panose="020F0502020204030204" pitchFamily="34" charset="0"/>
              </a:rPr>
              <a:t>Un immeuble de bureaux à ventilation naturelle situé à Athènes est desservi par un système de chauffage central au gaz et est connecté au réseau électrique principal. Des pompes à chaleur locales sont utilisées pour le refroidissement et l'eau chaude domestique est servie avec des chauffe-eau électriques locaux à débit continu ( </a:t>
            </a:r>
            <a:r>
              <a:rPr lang="fr" sz="1600" dirty="0" err="1">
                <a:solidFill>
                  <a:prstClr val="black"/>
                </a:solidFill>
                <a:cs typeface="Calibri" panose="020F0502020204030204" pitchFamily="34" charset="0"/>
              </a:rPr>
              <a:t>sans réservoir ).</a:t>
            </a:r>
          </a:p>
          <a:p>
            <a:pPr marL="0" lvl="0" indent="0">
              <a:spcBef>
                <a:spcPts val="600"/>
              </a:spcBef>
              <a:spcAft>
                <a:spcPts val="1200"/>
              </a:spcAft>
              <a:buNone/>
            </a:pPr>
            <a:r>
              <a:rPr lang="fr" sz="1600" b="1" i="1" dirty="0">
                <a:solidFill>
                  <a:prstClr val="black"/>
                </a:solidFill>
                <a:cs typeface="Calibri" panose="020F0502020204030204" pitchFamily="34" charset="0"/>
              </a:rPr>
              <a:t>Données disponibles </a:t>
            </a:r>
            <a:r>
              <a:rPr lang="fr" sz="1600" i="1" dirty="0">
                <a:solidFill>
                  <a:prstClr val="black"/>
                </a:solidFill>
                <a:cs typeface="Calibri" panose="020F0502020204030204" pitchFamily="34" charset="0"/>
              </a:rPr>
              <a:t>: Le gestionnaire de l'immeuble a fourni les </a:t>
            </a:r>
            <a:r>
              <a:rPr lang="fr" sz="1600" b="1" i="1" dirty="0">
                <a:solidFill>
                  <a:prstClr val="black"/>
                </a:solidFill>
                <a:cs typeface="Calibri" panose="020F0502020204030204" pitchFamily="34" charset="0"/>
              </a:rPr>
              <a:t>plans d'étage </a:t>
            </a:r>
            <a:r>
              <a:rPr lang="fr" sz="1600" i="1" dirty="0">
                <a:solidFill>
                  <a:prstClr val="black"/>
                </a:solidFill>
                <a:cs typeface="Calibri" panose="020F0502020204030204" pitchFamily="34" charset="0"/>
              </a:rPr>
              <a:t>, les consommations </a:t>
            </a:r>
            <a:r>
              <a:rPr lang="fr" sz="1600" b="1" i="1" dirty="0">
                <a:solidFill>
                  <a:prstClr val="black"/>
                </a:solidFill>
                <a:cs typeface="Calibri" panose="020F0502020204030204" pitchFamily="34" charset="0"/>
              </a:rPr>
              <a:t>mensuelles de carburant </a:t>
            </a:r>
            <a:r>
              <a:rPr lang="fr" sz="1600" i="1" dirty="0">
                <a:solidFill>
                  <a:prstClr val="black"/>
                </a:solidFill>
                <a:cs typeface="Calibri" panose="020F0502020204030204" pitchFamily="34" charset="0"/>
              </a:rPr>
              <a:t>et </a:t>
            </a:r>
            <a:r>
              <a:rPr lang="fr" sz="1600" b="1" i="1" dirty="0">
                <a:solidFill>
                  <a:prstClr val="black"/>
                </a:solidFill>
                <a:cs typeface="Calibri" panose="020F0502020204030204" pitchFamily="34" charset="0"/>
              </a:rPr>
              <a:t>d'énergie électrique </a:t>
            </a:r>
            <a:r>
              <a:rPr lang="fr" sz="1600" i="1" dirty="0">
                <a:solidFill>
                  <a:prstClr val="black"/>
                </a:solidFill>
                <a:cs typeface="Calibri" panose="020F0502020204030204" pitchFamily="34" charset="0"/>
              </a:rPr>
              <a:t>à partir des factures d'énergie et un suivi sur plusieurs années. Les données d'électricité correspondent à la demande totale d'énergie électrique du bâtiment pour tous ses usages finaux.</a:t>
            </a:r>
          </a:p>
          <a:p>
            <a:pPr marL="0" indent="0" algn="ctr">
              <a:buNone/>
            </a:pPr>
            <a:endParaRPr lang="en-US" sz="1600" i="1" dirty="0"/>
          </a:p>
          <a:p>
            <a:pPr marL="0" indent="0" algn="ctr">
              <a:buNone/>
            </a:pPr>
            <a:endParaRPr lang="en-US" sz="1600" i="1" dirty="0"/>
          </a:p>
          <a:p>
            <a:pPr marL="0" indent="0" algn="ctr">
              <a:buNone/>
            </a:pPr>
            <a:endParaRPr lang="en-US" sz="1600" i="1" dirty="0"/>
          </a:p>
          <a:p>
            <a:pPr marL="0" indent="0" algn="ctr">
              <a:buNone/>
            </a:pPr>
            <a:r>
              <a:rPr lang="fr" sz="1600" i="1" dirty="0"/>
              <a:t>Utilisez les données suivantes pour résoudre l'exercice</a:t>
            </a:r>
            <a:endParaRPr lang="en-US" sz="1600" i="1" dirty="0"/>
          </a:p>
          <a:p>
            <a:pPr marL="0" indent="0" algn="ctr">
              <a:buNone/>
            </a:pPr>
            <a:endParaRPr lang="en-US" sz="1600" i="1" dirty="0"/>
          </a:p>
        </p:txBody>
      </p:sp>
      <p:grpSp>
        <p:nvGrpSpPr>
          <p:cNvPr id="2" name="Group 1"/>
          <p:cNvGrpSpPr/>
          <p:nvPr/>
        </p:nvGrpSpPr>
        <p:grpSpPr>
          <a:xfrm>
            <a:off x="314960" y="3645691"/>
            <a:ext cx="8514080" cy="1038464"/>
            <a:chOff x="314960" y="3645691"/>
            <a:chExt cx="8514080" cy="1038464"/>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14960" y="3894370"/>
              <a:ext cx="8514080" cy="78978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600"/>
                </a:spcBef>
                <a:spcAft>
                  <a:spcPts val="600"/>
                </a:spcAft>
                <a:buNone/>
              </a:pPr>
              <a:r>
                <a:rPr lang="fr" sz="1600" b="1" dirty="0"/>
                <a:t>              Calculer l'intensité totale des GES de l'ACV, c'est-à-dire les émissions </a:t>
              </a:r>
              <a:r>
                <a:rPr lang="fr" sz="1600" b="1" dirty="0">
                  <a:cs typeface="Calibri" panose="020F0502020204030204" pitchFamily="34" charset="0"/>
                </a:rPr>
                <a:t>d'équivalent CO </a:t>
              </a:r>
              <a:r>
                <a:rPr lang="fr" sz="1600" b="1" baseline="-25000" dirty="0">
                  <a:cs typeface="Calibri" panose="020F0502020204030204" pitchFamily="34" charset="0"/>
                </a:rPr>
                <a:t>2 </a:t>
              </a:r>
              <a:r>
                <a:rPr lang="fr" sz="1600" b="1" dirty="0">
                  <a:cs typeface="Calibri" panose="020F0502020204030204" pitchFamily="34" charset="0"/>
                </a:rPr>
                <a:t>.</a:t>
              </a:r>
              <a:endParaRPr lang="en-US" sz="1600" b="1" dirty="0">
                <a:cs typeface="Calibri" panose="020F0502020204030204" pitchFamily="34" charset="0"/>
              </a:endParaRPr>
            </a:p>
            <a:p>
              <a:pPr marL="0" indent="0">
                <a:spcBef>
                  <a:spcPts val="0"/>
                </a:spcBef>
                <a:buNone/>
              </a:pPr>
              <a:r>
                <a:rPr lang="fr" sz="1600" b="1" dirty="0"/>
                <a:t>Identifier la source principale des émissions annuelles</a:t>
              </a:r>
              <a:endParaRPr lang="en-US" sz="1600"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675" y="3645691"/>
              <a:ext cx="511108" cy="5911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 name="Groupe 2">
            <a:extLst>
              <a:ext uri="{FF2B5EF4-FFF2-40B4-BE49-F238E27FC236}">
                <a16:creationId xmlns:a16="http://schemas.microsoft.com/office/drawing/2014/main" id="{EC5F35BE-0B65-AF68-16C3-9F1CE7BC534A}"/>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0A1DF1FF-DC99-1AF0-7185-BF014C318E65}"/>
                </a:ext>
              </a:extLst>
            </p:cNvPr>
            <p:cNvPicPr>
              <a:picLocks noChangeAspect="1"/>
            </p:cNvPicPr>
            <p:nvPr/>
          </p:nvPicPr>
          <p:blipFill>
            <a:blip r:embed="rId3"/>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9E9C7124-D79F-912A-3007-2BC991847C2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1902F1CB-AE27-0A0E-24AC-179BCEF6617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78894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5747"/>
            <a:ext cx="2133600" cy="282253"/>
          </a:xfrm>
        </p:spPr>
        <p:txBody>
          <a:bodyPr/>
          <a:lstStyle/>
          <a:p>
            <a:fld id="{243FB592-B9A9-49AA-A86F-4031F7B97808}" type="slidenum">
              <a:rPr lang="en-US" smtClean="0"/>
              <a:t>46</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5" name="Picture 25"/>
          <p:cNvPicPr>
            <a:picLocks noChangeAspect="1" noChangeArrowheads="1"/>
          </p:cNvPicPr>
          <p:nvPr/>
        </p:nvPicPr>
        <p:blipFill rotWithShape="1">
          <a:blip r:embed="rId2">
            <a:extLst>
              <a:ext uri="{28A0092B-C50C-407E-A947-70E740481C1C}">
                <a14:useLocalDpi xmlns:a14="http://schemas.microsoft.com/office/drawing/2010/main" val="0"/>
              </a:ext>
            </a:extLst>
          </a:blip>
          <a:srcRect b="13914"/>
          <a:stretch/>
        </p:blipFill>
        <p:spPr bwMode="auto">
          <a:xfrm>
            <a:off x="184053" y="2386661"/>
            <a:ext cx="3102739" cy="2060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4"/>
          <p:cNvPicPr>
            <a:picLocks noChangeAspect="1" noChangeArrowheads="1"/>
          </p:cNvPicPr>
          <p:nvPr/>
        </p:nvPicPr>
        <p:blipFill rotWithShape="1">
          <a:blip r:embed="rId3">
            <a:extLst>
              <a:ext uri="{28A0092B-C50C-407E-A947-70E740481C1C}">
                <a14:useLocalDpi xmlns:a14="http://schemas.microsoft.com/office/drawing/2010/main" val="0"/>
              </a:ext>
            </a:extLst>
          </a:blip>
          <a:srcRect b="14258"/>
          <a:stretch/>
        </p:blipFill>
        <p:spPr bwMode="auto">
          <a:xfrm>
            <a:off x="3962377" y="3831172"/>
            <a:ext cx="2573812" cy="1988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184053" y="1483287"/>
            <a:ext cx="8291264" cy="44847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Font typeface="Arial" panose="020B0604020202020204" pitchFamily="34" charset="0"/>
              <a:buNone/>
            </a:pPr>
            <a:r>
              <a:rPr lang="fr" sz="2200" b="1">
                <a:latin typeface="Calibri" panose="020F0502020204030204" pitchFamily="34" charset="0"/>
                <a:cs typeface="Calibri" panose="020F0502020204030204" pitchFamily="34" charset="0"/>
              </a:rPr>
              <a:t>Plans d'étage</a:t>
            </a:r>
            <a:endParaRPr lang="it-IT" sz="2200" b="1">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en-US" sz="100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000" i="1" dirty="0"/>
          </a:p>
        </p:txBody>
      </p:sp>
      <p:pic>
        <p:nvPicPr>
          <p:cNvPr id="2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5"/>
          <p:cNvPicPr>
            <a:picLocks noChangeAspect="1" noChangeArrowheads="1"/>
          </p:cNvPicPr>
          <p:nvPr/>
        </p:nvPicPr>
        <p:blipFill rotWithShape="1">
          <a:blip r:embed="rId7">
            <a:extLst>
              <a:ext uri="{28A0092B-C50C-407E-A947-70E740481C1C}">
                <a14:useLocalDpi xmlns:a14="http://schemas.microsoft.com/office/drawing/2010/main" val="0"/>
              </a:ext>
            </a:extLst>
          </a:blip>
          <a:srcRect b="13345"/>
          <a:stretch/>
        </p:blipFill>
        <p:spPr bwMode="auto">
          <a:xfrm>
            <a:off x="3642026" y="1121393"/>
            <a:ext cx="3214514" cy="2060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p:nvSpPr>
        <p:spPr>
          <a:xfrm>
            <a:off x="7383036" y="5421350"/>
            <a:ext cx="1682496" cy="461665"/>
          </a:xfrm>
          <a:prstGeom prst="rect">
            <a:avLst/>
          </a:prstGeom>
        </p:spPr>
        <p:txBody>
          <a:bodyPr wrap="square">
            <a:spAutoFit/>
          </a:bodyPr>
          <a:lstStyle/>
          <a:p>
            <a:r>
              <a:rPr lang="fr" sz="1200" i="1" dirty="0"/>
              <a:t>de plancher intérieure utile = 416 m </a:t>
            </a:r>
            <a:r>
              <a:rPr lang="fr" sz="1200" i="1" baseline="30000" dirty="0"/>
              <a:t>2</a:t>
            </a:r>
            <a:endParaRPr lang="en-US" sz="1200" i="1" baseline="30000" dirty="0"/>
          </a:p>
        </p:txBody>
      </p:sp>
      <p:sp>
        <p:nvSpPr>
          <p:cNvPr id="26" name="Rectangle 25"/>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sp>
        <p:nvSpPr>
          <p:cNvPr id="2" name="ZoneTexte 1">
            <a:extLst>
              <a:ext uri="{FF2B5EF4-FFF2-40B4-BE49-F238E27FC236}">
                <a16:creationId xmlns:a16="http://schemas.microsoft.com/office/drawing/2014/main" id="{AD456A99-7F71-2F91-E5B7-5456AD22F38E}"/>
              </a:ext>
            </a:extLst>
          </p:cNvPr>
          <p:cNvSpPr txBox="1"/>
          <p:nvPr/>
        </p:nvSpPr>
        <p:spPr>
          <a:xfrm>
            <a:off x="1457325" y="4446842"/>
            <a:ext cx="958917" cy="369332"/>
          </a:xfrm>
          <a:prstGeom prst="rect">
            <a:avLst/>
          </a:prstGeom>
          <a:noFill/>
        </p:spPr>
        <p:txBody>
          <a:bodyPr wrap="none" rtlCol="0">
            <a:spAutoFit/>
          </a:bodyPr>
          <a:lstStyle/>
          <a:p>
            <a:r>
              <a:rPr lang="fr-FR" dirty="0"/>
              <a:t>Sous-sol</a:t>
            </a:r>
          </a:p>
        </p:txBody>
      </p:sp>
      <p:sp>
        <p:nvSpPr>
          <p:cNvPr id="3" name="ZoneTexte 2">
            <a:extLst>
              <a:ext uri="{FF2B5EF4-FFF2-40B4-BE49-F238E27FC236}">
                <a16:creationId xmlns:a16="http://schemas.microsoft.com/office/drawing/2014/main" id="{6998AC20-A8F8-52C6-6488-E6CA4ABF080B}"/>
              </a:ext>
            </a:extLst>
          </p:cNvPr>
          <p:cNvSpPr txBox="1"/>
          <p:nvPr/>
        </p:nvSpPr>
        <p:spPr>
          <a:xfrm>
            <a:off x="5000625" y="3153492"/>
            <a:ext cx="575799" cy="369332"/>
          </a:xfrm>
          <a:prstGeom prst="rect">
            <a:avLst/>
          </a:prstGeom>
          <a:noFill/>
        </p:spPr>
        <p:txBody>
          <a:bodyPr wrap="none" rtlCol="0">
            <a:spAutoFit/>
          </a:bodyPr>
          <a:lstStyle/>
          <a:p>
            <a:r>
              <a:rPr lang="fr-FR" dirty="0"/>
              <a:t>RDC</a:t>
            </a:r>
          </a:p>
        </p:txBody>
      </p:sp>
      <p:sp>
        <p:nvSpPr>
          <p:cNvPr id="4" name="ZoneTexte 3">
            <a:extLst>
              <a:ext uri="{FF2B5EF4-FFF2-40B4-BE49-F238E27FC236}">
                <a16:creationId xmlns:a16="http://schemas.microsoft.com/office/drawing/2014/main" id="{16AF22B6-E8C9-7832-B17E-336CA7B3B530}"/>
              </a:ext>
            </a:extLst>
          </p:cNvPr>
          <p:cNvSpPr txBox="1"/>
          <p:nvPr/>
        </p:nvSpPr>
        <p:spPr>
          <a:xfrm>
            <a:off x="4769824" y="5698005"/>
            <a:ext cx="1001172" cy="369332"/>
          </a:xfrm>
          <a:prstGeom prst="rect">
            <a:avLst/>
          </a:prstGeom>
          <a:noFill/>
        </p:spPr>
        <p:txBody>
          <a:bodyPr wrap="none" rtlCol="0">
            <a:spAutoFit/>
          </a:bodyPr>
          <a:lstStyle/>
          <a:p>
            <a:r>
              <a:rPr lang="fr-FR" dirty="0"/>
              <a:t>1</a:t>
            </a:r>
            <a:r>
              <a:rPr lang="fr-FR" baseline="30000" dirty="0"/>
              <a:t>er</a:t>
            </a:r>
            <a:r>
              <a:rPr lang="fr-FR" dirty="0"/>
              <a:t> Etage</a:t>
            </a:r>
          </a:p>
        </p:txBody>
      </p:sp>
      <p:grpSp>
        <p:nvGrpSpPr>
          <p:cNvPr id="7" name="Groupe 6">
            <a:extLst>
              <a:ext uri="{FF2B5EF4-FFF2-40B4-BE49-F238E27FC236}">
                <a16:creationId xmlns:a16="http://schemas.microsoft.com/office/drawing/2014/main" id="{41625345-1ED4-784D-A872-A5D9709D4633}"/>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AACA8A28-EC9B-DD85-AFC2-B620B940EC88}"/>
                </a:ext>
              </a:extLst>
            </p:cNvPr>
            <p:cNvPicPr>
              <a:picLocks noChangeAspect="1"/>
            </p:cNvPicPr>
            <p:nvPr/>
          </p:nvPicPr>
          <p:blipFill>
            <a:blip r:embed="rId9"/>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50965E5E-53F6-F90C-A12D-87B33C0A7B0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08773B81-B4B7-7255-D968-2976E5051FD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7947598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47</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1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05125" y="864107"/>
            <a:ext cx="6320589" cy="448477"/>
          </a:xfrm>
          <a:prstGeom prst="rect">
            <a:avLst/>
          </a:prstGeom>
        </p:spPr>
        <p:txBody>
          <a:bodyPr>
            <a:normAutofit/>
          </a:bodyPr>
          <a:lstStyle/>
          <a:p>
            <a:pPr marL="0" indent="0">
              <a:lnSpc>
                <a:spcPct val="80000"/>
              </a:lnSpc>
              <a:buNone/>
            </a:pPr>
            <a:r>
              <a:rPr lang="fr" sz="2200" b="1" dirty="0">
                <a:latin typeface="Calibri" panose="020F0502020204030204" pitchFamily="34" charset="0"/>
                <a:cs typeface="Calibri" panose="020F0502020204030204" pitchFamily="34" charset="0"/>
              </a:rPr>
              <a:t>Consommation de gaz naturel </a:t>
            </a:r>
            <a:r>
              <a:rPr lang="fr" sz="2400" b="1" dirty="0"/>
              <a:t>(m </a:t>
            </a:r>
            <a:r>
              <a:rPr lang="fr" sz="2400" b="1" baseline="30000" dirty="0"/>
              <a:t>3 </a:t>
            </a:r>
            <a:r>
              <a:rPr lang="fr" sz="2400" b="1" dirty="0"/>
              <a:t>)</a:t>
            </a:r>
          </a:p>
          <a:p>
            <a:pPr marL="0" indent="0">
              <a:lnSpc>
                <a:spcPct val="80000"/>
              </a:lnSpc>
              <a:buNone/>
            </a:pP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graphicFrame>
        <p:nvGraphicFramePr>
          <p:cNvPr id="15" name="Table 14"/>
          <p:cNvGraphicFramePr>
            <a:graphicFrameLocks noGrp="1"/>
          </p:cNvGraphicFramePr>
          <p:nvPr>
            <p:extLst>
              <p:ext uri="{D42A27DB-BD31-4B8C-83A1-F6EECF244321}">
                <p14:modId xmlns:p14="http://schemas.microsoft.com/office/powerpoint/2010/main" val="3092274579"/>
              </p:ext>
            </p:extLst>
          </p:nvPr>
        </p:nvGraphicFramePr>
        <p:xfrm>
          <a:off x="600980" y="1323042"/>
          <a:ext cx="8231520" cy="4458636"/>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42972">
                <a:tc>
                  <a:txBody>
                    <a:bodyPr/>
                    <a:lstStyle/>
                    <a:p>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solidFill>
                            <a:schemeClr val="tx1"/>
                          </a:solidFill>
                        </a:rPr>
                        <a:t>Mois</a:t>
                      </a:r>
                      <a:endParaRPr lang="en-US" sz="1600"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sz="1600" dirty="0">
                          <a:solidFill>
                            <a:schemeClr val="tx1"/>
                          </a:solidFill>
                        </a:rPr>
                        <a:t>2015</a:t>
                      </a:r>
                      <a:endParaRPr lang="en-US" sz="1600"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sz="1600" dirty="0">
                          <a:solidFill>
                            <a:schemeClr val="tx1"/>
                          </a:solidFill>
                        </a:rPr>
                        <a:t>2016</a:t>
                      </a:r>
                      <a:endParaRPr lang="en-US" sz="1600"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sz="1600" dirty="0">
                          <a:solidFill>
                            <a:schemeClr val="tx1"/>
                          </a:solidFill>
                        </a:rPr>
                        <a:t>2017</a:t>
                      </a:r>
                      <a:endParaRPr lang="en-US" sz="1600"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Janvier</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Février</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Mars</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Avril</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Peut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Juin</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Juillet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Août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Septembre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Octobre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Novembre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42972">
                <a:tc>
                  <a:txBody>
                    <a:bodyPr/>
                    <a:lstStyle/>
                    <a:p>
                      <a:pPr algn="r"/>
                      <a:endParaRPr lang="en-US" sz="1600"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Décembre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35979" y="709613"/>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grpSp>
        <p:nvGrpSpPr>
          <p:cNvPr id="2" name="Groupe 1">
            <a:extLst>
              <a:ext uri="{FF2B5EF4-FFF2-40B4-BE49-F238E27FC236}">
                <a16:creationId xmlns:a16="http://schemas.microsoft.com/office/drawing/2014/main" id="{914ADE8E-1328-D995-E1CD-3E270B4E1C1A}"/>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608CB454-96E8-2FCF-FE59-407E37020EE0}"/>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B1CE8E96-248D-097B-2B89-D5A36CF73ED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A0278F81-6EC7-F54B-9EA6-8B2C1EF8D01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11181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67907016-2B1C-ADF4-E73E-5B75F1AC0989}"/>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AA2E1945-5377-BD7A-68D8-9DB7B7D721A7}"/>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55B9D09E-3167-155A-618A-94CDCB64884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DF75B6EE-B929-B7A9-57B9-2BA6519CC26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t>48</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0633"/>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2102" y="824048"/>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8"/>
          <p:cNvGraphicFramePr>
            <a:graphicFrameLocks noGrp="1"/>
          </p:cNvGraphicFramePr>
          <p:nvPr>
            <p:extLst>
              <p:ext uri="{D42A27DB-BD31-4B8C-83A1-F6EECF244321}">
                <p14:modId xmlns:p14="http://schemas.microsoft.com/office/powerpoint/2010/main" val="2095866324"/>
              </p:ext>
            </p:extLst>
          </p:nvPr>
        </p:nvGraphicFramePr>
        <p:xfrm>
          <a:off x="-82030" y="1235965"/>
          <a:ext cx="7664605" cy="4754880"/>
        </p:xfrm>
        <a:graphic>
          <a:graphicData uri="http://schemas.openxmlformats.org/drawingml/2006/table">
            <a:tbl>
              <a:tblPr firstRow="1" bandRow="1">
                <a:tableStyleId>{5202B0CA-FC54-4496-8BCA-5EF66A818D29}</a:tableStyleId>
              </a:tblPr>
              <a:tblGrid>
                <a:gridCol w="1704637">
                  <a:extLst>
                    <a:ext uri="{9D8B030D-6E8A-4147-A177-3AD203B41FA5}">
                      <a16:colId xmlns:a16="http://schemas.microsoft.com/office/drawing/2014/main" val="20000"/>
                    </a:ext>
                  </a:extLst>
                </a:gridCol>
                <a:gridCol w="1361205">
                  <a:extLst>
                    <a:ext uri="{9D8B030D-6E8A-4147-A177-3AD203B41FA5}">
                      <a16:colId xmlns:a16="http://schemas.microsoft.com/office/drawing/2014/main" val="20001"/>
                    </a:ext>
                  </a:extLst>
                </a:gridCol>
                <a:gridCol w="1532921">
                  <a:extLst>
                    <a:ext uri="{9D8B030D-6E8A-4147-A177-3AD203B41FA5}">
                      <a16:colId xmlns:a16="http://schemas.microsoft.com/office/drawing/2014/main" val="20002"/>
                    </a:ext>
                  </a:extLst>
                </a:gridCol>
                <a:gridCol w="1532921">
                  <a:extLst>
                    <a:ext uri="{9D8B030D-6E8A-4147-A177-3AD203B41FA5}">
                      <a16:colId xmlns:a16="http://schemas.microsoft.com/office/drawing/2014/main" val="20003"/>
                    </a:ext>
                  </a:extLst>
                </a:gridCol>
                <a:gridCol w="1532921">
                  <a:extLst>
                    <a:ext uri="{9D8B030D-6E8A-4147-A177-3AD203B41FA5}">
                      <a16:colId xmlns:a16="http://schemas.microsoft.com/office/drawing/2014/main" val="20004"/>
                    </a:ext>
                  </a:extLst>
                </a:gridCol>
              </a:tblGrid>
              <a:tr h="341847">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solidFill>
                            <a:schemeClr val="tx1"/>
                          </a:solidFill>
                        </a:rPr>
                        <a:t>Mois</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Janvier</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Février</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Mars</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Avril</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Peut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Juin</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Juillet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Août</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Septembre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Octobre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Novembre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41847">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sz="1600" dirty="0"/>
                        <a:t>Décembre</a:t>
                      </a:r>
                      <a:endParaRPr lang="en-US" sz="16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600" b="0" i="0" u="none" strike="noStrike" dirty="0">
                          <a:solidFill>
                            <a:srgbClr val="000000"/>
                          </a:solidFill>
                          <a:effectLst/>
                          <a:latin typeface="Calibri"/>
                        </a:rPr>
                        <a:t>1749.5</a:t>
                      </a:r>
                      <a:endParaRPr lang="en-US" sz="16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62275" y="874565"/>
            <a:ext cx="3981450" cy="448477"/>
          </a:xfrm>
          <a:prstGeom prst="rect">
            <a:avLst/>
          </a:prstGeom>
        </p:spPr>
        <p:txBody>
          <a:bodyPr>
            <a:normAutofit fontScale="85000" lnSpcReduction="10000"/>
          </a:bodyPr>
          <a:lstStyle/>
          <a:p>
            <a:pPr marL="0" indent="0">
              <a:lnSpc>
                <a:spcPct val="80000"/>
              </a:lnSpc>
              <a:buNone/>
            </a:pPr>
            <a:r>
              <a:rPr lang="fr" sz="2200" b="1" dirty="0">
                <a:latin typeface="Calibri" panose="020F0502020204030204" pitchFamily="34" charset="0"/>
                <a:cs typeface="Calibri" panose="020F0502020204030204" pitchFamily="34" charset="0"/>
              </a:rPr>
              <a:t>Consommation d'électricité </a:t>
            </a:r>
            <a:r>
              <a:rPr lang="fr" sz="2200" b="1" dirty="0"/>
              <a:t>( </a:t>
            </a:r>
            <a:r>
              <a:rPr lang="fr" sz="2200" b="1" dirty="0" err="1"/>
              <a:t>kWh </a:t>
            </a:r>
            <a:r>
              <a:rPr lang="fr" sz="2200" b="1" baseline="-25000" dirty="0" err="1"/>
              <a:t>e </a:t>
            </a:r>
            <a:r>
              <a:rPr lang="fr" sz="2200" b="1" dirty="0"/>
              <a:t>)</a:t>
            </a:r>
          </a:p>
          <a:p>
            <a:pPr marL="0" indent="0">
              <a:lnSpc>
                <a:spcPct val="80000"/>
              </a:lnSpc>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7" name="Rectangle 6"/>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spTree>
    <p:extLst>
      <p:ext uri="{BB962C8B-B14F-4D97-AF65-F5344CB8AC3E}">
        <p14:creationId xmlns:p14="http://schemas.microsoft.com/office/powerpoint/2010/main" val="424631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924FA193-587B-F16D-5FB6-D14F484AD80F}"/>
              </a:ext>
            </a:extLst>
          </p:cNvPr>
          <p:cNvGrpSpPr/>
          <p:nvPr/>
        </p:nvGrpSpPr>
        <p:grpSpPr>
          <a:xfrm>
            <a:off x="5884283" y="2406436"/>
            <a:ext cx="3318236" cy="2623698"/>
            <a:chOff x="2884601" y="1292742"/>
            <a:chExt cx="4126533" cy="3744218"/>
          </a:xfrm>
        </p:grpSpPr>
        <p:pic>
          <p:nvPicPr>
            <p:cNvPr id="11" name="Image 10">
              <a:extLst>
                <a:ext uri="{FF2B5EF4-FFF2-40B4-BE49-F238E27FC236}">
                  <a16:creationId xmlns:a16="http://schemas.microsoft.com/office/drawing/2014/main" id="{9909BA44-C119-C150-8BEC-78C114F03E6A}"/>
                </a:ext>
              </a:extLst>
            </p:cNvPr>
            <p:cNvPicPr>
              <a:picLocks noChangeAspect="1"/>
            </p:cNvPicPr>
            <p:nvPr/>
          </p:nvPicPr>
          <p:blipFill rotWithShape="1">
            <a:blip r:embed="rId2"/>
            <a:srcRect l="2484" t="2294"/>
            <a:stretch/>
          </p:blipFill>
          <p:spPr>
            <a:xfrm>
              <a:off x="2884601" y="1292742"/>
              <a:ext cx="4126533" cy="3744218"/>
            </a:xfrm>
            <a:prstGeom prst="rect">
              <a:avLst/>
            </a:prstGeom>
          </p:spPr>
        </p:pic>
        <p:sp>
          <p:nvSpPr>
            <p:cNvPr id="14" name="ZoneTexte 13">
              <a:extLst>
                <a:ext uri="{FF2B5EF4-FFF2-40B4-BE49-F238E27FC236}">
                  <a16:creationId xmlns:a16="http://schemas.microsoft.com/office/drawing/2014/main" id="{D82E21CF-ACE3-B16E-0EB3-70D5E2C1AF56}"/>
                </a:ext>
              </a:extLst>
            </p:cNvPr>
            <p:cNvSpPr txBox="1"/>
            <p:nvPr/>
          </p:nvSpPr>
          <p:spPr>
            <a:xfrm>
              <a:off x="4937164" y="3429000"/>
              <a:ext cx="1672691" cy="746675"/>
            </a:xfrm>
            <a:prstGeom prst="rect">
              <a:avLst/>
            </a:prstGeom>
            <a:noFill/>
          </p:spPr>
          <p:txBody>
            <a:bodyPr wrap="none" rtlCol="0">
              <a:spAutoFit/>
            </a:bodyPr>
            <a:lstStyle/>
            <a:p>
              <a:pPr algn="ctr"/>
              <a:r>
                <a:rPr lang="fr-FR" sz="1400" b="1" dirty="0"/>
                <a:t>Chaleur et froid</a:t>
              </a:r>
            </a:p>
            <a:p>
              <a:pPr algn="ctr"/>
              <a:r>
                <a:rPr lang="fr-FR" sz="1400" b="1" dirty="0"/>
                <a:t>urbains</a:t>
              </a:r>
            </a:p>
          </p:txBody>
        </p:sp>
        <p:sp>
          <p:nvSpPr>
            <p:cNvPr id="16" name="ZoneTexte 15">
              <a:extLst>
                <a:ext uri="{FF2B5EF4-FFF2-40B4-BE49-F238E27FC236}">
                  <a16:creationId xmlns:a16="http://schemas.microsoft.com/office/drawing/2014/main" id="{ACA437E4-2EB3-76B5-045A-09044C670776}"/>
                </a:ext>
              </a:extLst>
            </p:cNvPr>
            <p:cNvSpPr txBox="1"/>
            <p:nvPr/>
          </p:nvSpPr>
          <p:spPr>
            <a:xfrm>
              <a:off x="2986935" y="3059668"/>
              <a:ext cx="1485064" cy="439221"/>
            </a:xfrm>
            <a:prstGeom prst="rect">
              <a:avLst/>
            </a:prstGeom>
            <a:noFill/>
          </p:spPr>
          <p:txBody>
            <a:bodyPr wrap="none" rtlCol="0">
              <a:spAutoFit/>
            </a:bodyPr>
            <a:lstStyle/>
            <a:p>
              <a:pPr algn="ctr"/>
              <a:r>
                <a:rPr lang="fr-FR" sz="1400" b="1" dirty="0"/>
                <a:t>Combustibles</a:t>
              </a:r>
            </a:p>
          </p:txBody>
        </p:sp>
      </p:grpSp>
      <p:grpSp>
        <p:nvGrpSpPr>
          <p:cNvPr id="2" name="Groupe 1">
            <a:extLst>
              <a:ext uri="{FF2B5EF4-FFF2-40B4-BE49-F238E27FC236}">
                <a16:creationId xmlns:a16="http://schemas.microsoft.com/office/drawing/2014/main" id="{39D214C6-F0DE-01A1-9157-DC06A1AB93EC}"/>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DC8984C3-8BC2-2705-6491-B238363A633C}"/>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D964BBED-2B80-D5FA-0094-053D0305C2E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4C7D9F1E-F3D4-2991-9D82-0D377FF9120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2977" y="6581775"/>
            <a:ext cx="2133600" cy="264443"/>
          </a:xfrm>
        </p:spPr>
        <p:txBody>
          <a:bodyPr/>
          <a:lstStyle/>
          <a:p>
            <a:fld id="{243FB592-B9A9-49AA-A86F-4031F7B97808}" type="slidenum">
              <a:rPr lang="en-US" smtClean="0"/>
              <a:t>5</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CONTEXTE</a:t>
            </a:r>
            <a:endParaRPr lang="it-IT" dirty="0"/>
          </a:p>
        </p:txBody>
      </p:sp>
      <p:sp>
        <p:nvSpPr>
          <p:cNvPr id="3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13"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268223" y="1522652"/>
            <a:ext cx="5762187" cy="1754326"/>
          </a:xfrm>
          <a:prstGeom prst="rect">
            <a:avLst/>
          </a:prstGeom>
        </p:spPr>
        <p:txBody>
          <a:bodyPr wrap="square">
            <a:spAutoFit/>
          </a:bodyPr>
          <a:lstStyle/>
          <a:p>
            <a:pPr lvl="0" algn="just">
              <a:spcBef>
                <a:spcPct val="20000"/>
              </a:spcBef>
            </a:pPr>
            <a:r>
              <a:rPr lang="fr" b="1" dirty="0"/>
              <a:t>L' </a:t>
            </a:r>
            <a:r>
              <a:rPr lang="fr" b="1" dirty="0">
                <a:solidFill>
                  <a:prstClr val="black"/>
                </a:solidFill>
              </a:rPr>
              <a:t>énergie thermique </a:t>
            </a:r>
            <a:r>
              <a:rPr lang="fr" dirty="0">
                <a:solidFill>
                  <a:prstClr val="black"/>
                </a:solidFill>
              </a:rPr>
              <a:t>est fournie au bâtiment sous forme de </a:t>
            </a:r>
            <a:r>
              <a:rPr lang="fr" b="1" dirty="0">
                <a:solidFill>
                  <a:prstClr val="black"/>
                </a:solidFill>
              </a:rPr>
              <a:t>chaleur/froid </a:t>
            </a:r>
            <a:r>
              <a:rPr lang="fr" dirty="0">
                <a:solidFill>
                  <a:prstClr val="black"/>
                </a:solidFill>
              </a:rPr>
              <a:t>à partir des systèmes de district et </a:t>
            </a:r>
            <a:r>
              <a:rPr lang="fr" b="1" dirty="0">
                <a:solidFill>
                  <a:prstClr val="black"/>
                </a:solidFill>
              </a:rPr>
              <a:t>du combustible </a:t>
            </a:r>
            <a:r>
              <a:rPr lang="fr" dirty="0">
                <a:solidFill>
                  <a:prstClr val="black"/>
                </a:solidFill>
              </a:rPr>
              <a:t>. Il s'agit de l'énergie par « porteur » fournie au bâtiment, pour satisfaire les usages à l'intérieur du bâtiment (par exemple chauffage , refroidissement, ventilation, eau chaude sanitaire).</a:t>
            </a:r>
            <a:endParaRPr lang="en-US" dirty="0">
              <a:solidFill>
                <a:prstClr val="black"/>
              </a:solidFill>
            </a:endParaRPr>
          </a:p>
        </p:txBody>
      </p:sp>
      <p:sp>
        <p:nvSpPr>
          <p:cNvPr id="8" name="Rectangle 7"/>
          <p:cNvSpPr/>
          <p:nvPr/>
        </p:nvSpPr>
        <p:spPr>
          <a:xfrm>
            <a:off x="3158226" y="5630846"/>
            <a:ext cx="4572000" cy="307777"/>
          </a:xfrm>
          <a:prstGeom prst="rect">
            <a:avLst/>
          </a:prstGeom>
        </p:spPr>
        <p:txBody>
          <a:bodyPr>
            <a:spAutoFit/>
          </a:bodyPr>
          <a:lstStyle/>
          <a:p>
            <a:pPr lvl="0" algn="r">
              <a:spcBef>
                <a:spcPct val="20000"/>
              </a:spcBef>
            </a:pPr>
            <a:r>
              <a:rPr lang="fr" sz="1400" dirty="0">
                <a:solidFill>
                  <a:srgbClr val="00B0F0"/>
                </a:solidFill>
              </a:rPr>
              <a:t>L'«</a:t>
            </a:r>
            <a:r>
              <a:rPr lang="fr" sz="1400" b="1" dirty="0">
                <a:solidFill>
                  <a:srgbClr val="00B0F0"/>
                </a:solidFill>
              </a:rPr>
              <a:t> énergie fournie</a:t>
            </a:r>
            <a:r>
              <a:rPr lang="fr" sz="1400" dirty="0">
                <a:solidFill>
                  <a:srgbClr val="00B0F0"/>
                </a:solidFill>
              </a:rPr>
              <a:t> » est mesurée par les services publics</a:t>
            </a:r>
            <a:endParaRPr lang="it-IT" sz="1400" dirty="0">
              <a:solidFill>
                <a:srgbClr val="00B0F0"/>
              </a:solidFill>
            </a:endParaRPr>
          </a:p>
        </p:txBody>
      </p:sp>
      <p:sp>
        <p:nvSpPr>
          <p:cNvPr id="10" name="Rectangle 9"/>
          <p:cNvSpPr/>
          <p:nvPr/>
        </p:nvSpPr>
        <p:spPr>
          <a:xfrm>
            <a:off x="247273" y="3329444"/>
            <a:ext cx="5595865" cy="1892826"/>
          </a:xfrm>
          <a:prstGeom prst="rect">
            <a:avLst/>
          </a:prstGeom>
        </p:spPr>
        <p:txBody>
          <a:bodyPr wrap="square">
            <a:spAutoFit/>
          </a:bodyPr>
          <a:lstStyle/>
          <a:p>
            <a:pPr marL="342900" indent="-342900" algn="just">
              <a:spcAft>
                <a:spcPts val="600"/>
              </a:spcAft>
              <a:buFont typeface="Courier New" panose="02070309020205020404" pitchFamily="49" charset="0"/>
              <a:buChar char="o"/>
            </a:pPr>
            <a:r>
              <a:rPr lang="fr" sz="1600" b="1" dirty="0"/>
              <a:t>La combustion de combustibles </a:t>
            </a:r>
            <a:r>
              <a:rPr lang="fr" sz="1600" dirty="0"/>
              <a:t>dans un bâtiment (par exemple, la combustion de gaz pour le chauffage des locaux) entraîne des émissions.</a:t>
            </a:r>
            <a:endParaRPr lang="en-US" sz="1600" b="1" dirty="0"/>
          </a:p>
          <a:p>
            <a:pPr marL="342900" indent="-342900" algn="just">
              <a:spcAft>
                <a:spcPts val="600"/>
              </a:spcAft>
              <a:buFont typeface="Courier New" panose="02070309020205020404" pitchFamily="49" charset="0"/>
              <a:buChar char="o"/>
            </a:pPr>
            <a:r>
              <a:rPr lang="fr" sz="1600" b="1" dirty="0"/>
              <a:t>Les centrales de chauffage/refroidissement urbains </a:t>
            </a:r>
            <a:r>
              <a:rPr lang="fr" sz="1600" dirty="0"/>
              <a:t>peuvent également brûler des combustibles pour générer du chauffage/refroidissement qui est transmis et livré aux bâtiments.</a:t>
            </a:r>
          </a:p>
        </p:txBody>
      </p:sp>
      <p:sp>
        <p:nvSpPr>
          <p:cNvPr id="41" name="Cloud Callout 40"/>
          <p:cNvSpPr/>
          <p:nvPr/>
        </p:nvSpPr>
        <p:spPr>
          <a:xfrm>
            <a:off x="6997026" y="1719182"/>
            <a:ext cx="1092751" cy="938221"/>
          </a:xfrm>
          <a:prstGeom prst="cloudCallout">
            <a:avLst>
              <a:gd name="adj1" fmla="val 35602"/>
              <a:gd name="adj2" fmla="val 8915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2000" b="1" dirty="0"/>
              <a:t>GES</a:t>
            </a:r>
            <a:endParaRPr lang="en-US" sz="2000" b="1" dirty="0"/>
          </a:p>
        </p:txBody>
      </p:sp>
      <p:sp>
        <p:nvSpPr>
          <p:cNvPr id="42" name="Cloud Callout 41"/>
          <p:cNvSpPr/>
          <p:nvPr/>
        </p:nvSpPr>
        <p:spPr>
          <a:xfrm>
            <a:off x="7730226" y="5005352"/>
            <a:ext cx="1092751" cy="938221"/>
          </a:xfrm>
          <a:prstGeom prst="cloudCallout">
            <a:avLst>
              <a:gd name="adj1" fmla="val -52999"/>
              <a:gd name="adj2" fmla="val -10863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2000" b="1" dirty="0"/>
              <a:t>GES</a:t>
            </a:r>
            <a:endParaRPr lang="en-US" sz="2000" b="1" dirty="0"/>
          </a:p>
        </p:txBody>
      </p:sp>
      <p:sp>
        <p:nvSpPr>
          <p:cNvPr id="12" name="TextBox 11"/>
          <p:cNvSpPr txBox="1"/>
          <p:nvPr/>
        </p:nvSpPr>
        <p:spPr>
          <a:xfrm>
            <a:off x="6616384" y="1422597"/>
            <a:ext cx="1743426" cy="369332"/>
          </a:xfrm>
          <a:prstGeom prst="rect">
            <a:avLst/>
          </a:prstGeom>
          <a:noFill/>
        </p:spPr>
        <p:txBody>
          <a:bodyPr wrap="none" rtlCol="0">
            <a:spAutoFit/>
          </a:bodyPr>
          <a:lstStyle/>
          <a:p>
            <a:r>
              <a:rPr lang="fr" b="1" dirty="0">
                <a:solidFill>
                  <a:schemeClr val="bg1">
                    <a:lumMod val="50000"/>
                  </a:schemeClr>
                </a:solidFill>
              </a:rPr>
              <a:t>Émissions directes</a:t>
            </a:r>
            <a:endParaRPr lang="en-US" b="1" dirty="0">
              <a:solidFill>
                <a:schemeClr val="bg1">
                  <a:lumMod val="50000"/>
                </a:schemeClr>
              </a:solidFill>
            </a:endParaRPr>
          </a:p>
        </p:txBody>
      </p:sp>
    </p:spTree>
    <p:extLst>
      <p:ext uri="{BB962C8B-B14F-4D97-AF65-F5344CB8AC3E}">
        <p14:creationId xmlns:p14="http://schemas.microsoft.com/office/powerpoint/2010/main" val="2405361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7BF8A938-8A74-7E3C-F26F-393519A1950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50C2675D-B1CB-EA15-C8EE-E1C365A09EB6}"/>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CB846F8E-513E-6881-9B41-D791863DBF2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847A34F8-900A-F25A-3323-B4146AB08D6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5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5125" y="3154435"/>
            <a:ext cx="1612247" cy="1148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2977" y="6586067"/>
            <a:ext cx="2133600" cy="281098"/>
          </a:xfrm>
        </p:spPr>
        <p:txBody>
          <a:bodyPr/>
          <a:lstStyle/>
          <a:p>
            <a:fld id="{243FB592-B9A9-49AA-A86F-4031F7B97808}" type="slidenum">
              <a:rPr lang="en-US" smtClean="0"/>
              <a:t>6</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CONTEXTE</a:t>
            </a:r>
            <a:endParaRPr lang="it-IT" dirty="0"/>
          </a:p>
        </p:txBody>
      </p:sp>
      <p:sp>
        <p:nvSpPr>
          <p:cNvPr id="3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4" name="TextBox 3"/>
          <p:cNvSpPr txBox="1"/>
          <p:nvPr/>
        </p:nvSpPr>
        <p:spPr>
          <a:xfrm>
            <a:off x="6445011" y="1025462"/>
            <a:ext cx="551754" cy="184666"/>
          </a:xfrm>
          <a:prstGeom prst="rect">
            <a:avLst/>
          </a:prstGeom>
          <a:noFill/>
        </p:spPr>
        <p:txBody>
          <a:bodyPr wrap="none" rtlCol="0">
            <a:spAutoFit/>
          </a:bodyPr>
          <a:lstStyle/>
          <a:p>
            <a:r>
              <a:rPr lang="fr" sz="600" dirty="0">
                <a:solidFill>
                  <a:schemeClr val="bg1"/>
                </a:solidFill>
                <a:latin typeface="Arial Narrow" panose="020B0606020202030204" pitchFamily="34" charset="0"/>
              </a:rPr>
              <a:t>Source GIEC</a:t>
            </a:r>
            <a:endParaRPr lang="en-GB" sz="600" dirty="0">
              <a:solidFill>
                <a:schemeClr val="bg1"/>
              </a:solidFill>
              <a:latin typeface="Arial Narrow" panose="020B0606020202030204" pitchFamily="34" charset="0"/>
            </a:endParaRPr>
          </a:p>
        </p:txBody>
      </p:sp>
      <p:pic>
        <p:nvPicPr>
          <p:cNvPr id="13"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103415" y="5878827"/>
            <a:ext cx="5189594" cy="338554"/>
          </a:xfrm>
          <a:prstGeom prst="rect">
            <a:avLst/>
          </a:prstGeom>
        </p:spPr>
        <p:txBody>
          <a:bodyPr wrap="square">
            <a:spAutoFit/>
          </a:bodyPr>
          <a:lstStyle/>
          <a:p>
            <a:pPr lvl="0">
              <a:spcBef>
                <a:spcPct val="20000"/>
              </a:spcBef>
            </a:pPr>
            <a:r>
              <a:rPr lang="fr" sz="1600" dirty="0">
                <a:solidFill>
                  <a:srgbClr val="00B0F0"/>
                </a:solidFill>
              </a:rPr>
              <a:t>L'«</a:t>
            </a:r>
            <a:r>
              <a:rPr lang="fr" sz="1600" b="1" dirty="0">
                <a:solidFill>
                  <a:srgbClr val="00B0F0"/>
                </a:solidFill>
              </a:rPr>
              <a:t> énergie fournie</a:t>
            </a:r>
            <a:r>
              <a:rPr lang="fr" sz="1600" dirty="0">
                <a:solidFill>
                  <a:srgbClr val="00B0F0"/>
                </a:solidFill>
              </a:rPr>
              <a:t> » est mesurée par les services publics</a:t>
            </a:r>
            <a:endParaRPr lang="it-IT" sz="1600" dirty="0">
              <a:solidFill>
                <a:srgbClr val="00B0F0"/>
              </a:solidFill>
            </a:endParaRPr>
          </a:p>
        </p:txBody>
      </p:sp>
      <p:sp>
        <p:nvSpPr>
          <p:cNvPr id="35" name="Rectangle 34"/>
          <p:cNvSpPr/>
          <p:nvPr/>
        </p:nvSpPr>
        <p:spPr>
          <a:xfrm>
            <a:off x="268223" y="1557377"/>
            <a:ext cx="5595865" cy="2523768"/>
          </a:xfrm>
          <a:prstGeom prst="rect">
            <a:avLst/>
          </a:prstGeom>
        </p:spPr>
        <p:txBody>
          <a:bodyPr wrap="square">
            <a:spAutoFit/>
          </a:bodyPr>
          <a:lstStyle/>
          <a:p>
            <a:pPr lvl="0">
              <a:spcBef>
                <a:spcPct val="20000"/>
              </a:spcBef>
            </a:pPr>
            <a:r>
              <a:rPr lang="fr" sz="2000" b="1" dirty="0"/>
              <a:t>L'électricité du réseau </a:t>
            </a:r>
            <a:r>
              <a:rPr lang="fr" sz="2000" dirty="0"/>
              <a:t>est livrée au bâtiment pour satisfaire les usages dans le bâtiment </a:t>
            </a:r>
            <a:r>
              <a:rPr lang="fr" sz="1400" dirty="0"/>
              <a:t>(par exemple, chauffage , refroidissement, ventilation , eau chaude sanitaire , éclairage, auxiliaires)</a:t>
            </a:r>
            <a:endParaRPr lang="fr" sz="1200" dirty="0"/>
          </a:p>
          <a:p>
            <a:pPr lvl="0">
              <a:spcBef>
                <a:spcPts val="1200"/>
              </a:spcBef>
            </a:pPr>
            <a:r>
              <a:rPr lang="fr" sz="2000" dirty="0"/>
              <a:t>Plusieurs </a:t>
            </a:r>
            <a:r>
              <a:rPr lang="fr" sz="2000" b="1" dirty="0"/>
              <a:t>centrales électriques </a:t>
            </a:r>
            <a:r>
              <a:rPr lang="fr" sz="2000" dirty="0"/>
              <a:t>brûlent encore des combustibles fossiles pour produire de l'électricité qui est transmise par le réseau et livrée aux bâtiments</a:t>
            </a:r>
            <a:endParaRPr lang="it-IT" sz="2000" dirty="0">
              <a:solidFill>
                <a:srgbClr val="00B0F0"/>
              </a:solidFill>
            </a:endParaRPr>
          </a:p>
        </p:txBody>
      </p:sp>
      <p:pic>
        <p:nvPicPr>
          <p:cNvPr id="512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938" y="2364628"/>
            <a:ext cx="1567736" cy="10204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Right Brace 30"/>
          <p:cNvSpPr/>
          <p:nvPr/>
        </p:nvSpPr>
        <p:spPr>
          <a:xfrm>
            <a:off x="6304064" y="2406476"/>
            <a:ext cx="1089011" cy="1181758"/>
          </a:xfrm>
          <a:prstGeom prst="rightBrace">
            <a:avLst/>
          </a:prstGeom>
          <a:ln>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 name="Cloud Callout 38"/>
          <p:cNvSpPr/>
          <p:nvPr/>
        </p:nvSpPr>
        <p:spPr>
          <a:xfrm>
            <a:off x="7562454" y="1696929"/>
            <a:ext cx="1092751" cy="938221"/>
          </a:xfrm>
          <a:prstGeom prst="cloudCallout">
            <a:avLst>
              <a:gd name="adj1" fmla="val -13005"/>
              <a:gd name="adj2" fmla="val 11065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2000" b="1" dirty="0"/>
              <a:t>GES</a:t>
            </a:r>
            <a:endParaRPr lang="en-US" sz="2000" b="1" dirty="0"/>
          </a:p>
        </p:txBody>
      </p:sp>
      <p:sp>
        <p:nvSpPr>
          <p:cNvPr id="45" name="TextBox 44"/>
          <p:cNvSpPr txBox="1"/>
          <p:nvPr/>
        </p:nvSpPr>
        <p:spPr>
          <a:xfrm>
            <a:off x="6870577" y="1422597"/>
            <a:ext cx="1743426" cy="369332"/>
          </a:xfrm>
          <a:prstGeom prst="rect">
            <a:avLst/>
          </a:prstGeom>
          <a:noFill/>
        </p:spPr>
        <p:txBody>
          <a:bodyPr wrap="none" rtlCol="0">
            <a:spAutoFit/>
          </a:bodyPr>
          <a:lstStyle/>
          <a:p>
            <a:r>
              <a:rPr lang="fr" b="1" dirty="0">
                <a:solidFill>
                  <a:schemeClr val="bg1">
                    <a:lumMod val="50000"/>
                  </a:schemeClr>
                </a:solidFill>
              </a:rPr>
              <a:t>Émissions directes</a:t>
            </a:r>
            <a:endParaRPr lang="en-US" b="1" dirty="0">
              <a:solidFill>
                <a:schemeClr val="bg1">
                  <a:lumMod val="50000"/>
                </a:schemeClr>
              </a:solidFill>
            </a:endParaRPr>
          </a:p>
        </p:txBody>
      </p:sp>
      <p:grpSp>
        <p:nvGrpSpPr>
          <p:cNvPr id="12" name="Group 11"/>
          <p:cNvGrpSpPr/>
          <p:nvPr/>
        </p:nvGrpSpPr>
        <p:grpSpPr>
          <a:xfrm>
            <a:off x="5672056" y="2566506"/>
            <a:ext cx="980342" cy="951240"/>
            <a:chOff x="5672056" y="2566506"/>
            <a:chExt cx="980342" cy="951240"/>
          </a:xfrm>
        </p:grpSpPr>
        <p:pic>
          <p:nvPicPr>
            <p:cNvPr id="3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37623" y="2566506"/>
              <a:ext cx="414775" cy="951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72056" y="2874848"/>
              <a:ext cx="632008" cy="431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71714" y="4216351"/>
            <a:ext cx="2003497" cy="625670"/>
            <a:chOff x="-182626" y="4417112"/>
            <a:chExt cx="2003497" cy="625670"/>
          </a:xfrm>
        </p:grpSpPr>
        <p:sp>
          <p:nvSpPr>
            <p:cNvPr id="58" name="TextBox 57"/>
            <p:cNvSpPr txBox="1"/>
            <p:nvPr/>
          </p:nvSpPr>
          <p:spPr>
            <a:xfrm>
              <a:off x="-182626" y="4417112"/>
              <a:ext cx="2003497" cy="584775"/>
            </a:xfrm>
            <a:prstGeom prst="rect">
              <a:avLst/>
            </a:prstGeom>
            <a:noFill/>
          </p:spPr>
          <p:txBody>
            <a:bodyPr wrap="none" rtlCol="0">
              <a:spAutoFit/>
            </a:bodyPr>
            <a:lstStyle/>
            <a:p>
              <a:pPr algn="ctr"/>
              <a:r>
                <a:rPr lang="fr" sz="1600" b="1" dirty="0"/>
                <a:t>Combustibles fossiles</a:t>
              </a:r>
            </a:p>
            <a:p>
              <a:pPr algn="ctr"/>
              <a:r>
                <a:rPr lang="fr" sz="1600" b="1" dirty="0"/>
                <a:t>42%</a:t>
              </a:r>
              <a:endParaRPr lang="en-US" sz="1600" b="1" dirty="0"/>
            </a:p>
          </p:txBody>
        </p:sp>
        <p:pic>
          <p:nvPicPr>
            <p:cNvPr id="52" name="Picture 3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249" y="4737982"/>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30"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06698" y="3863501"/>
            <a:ext cx="2007720" cy="2206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8" name="Group 37"/>
          <p:cNvGrpSpPr/>
          <p:nvPr/>
        </p:nvGrpSpPr>
        <p:grpSpPr>
          <a:xfrm>
            <a:off x="6935970" y="3725255"/>
            <a:ext cx="2151398" cy="1052764"/>
            <a:chOff x="6992602" y="4355653"/>
            <a:chExt cx="2151398" cy="1052764"/>
          </a:xfrm>
        </p:grpSpPr>
        <p:pic>
          <p:nvPicPr>
            <p:cNvPr id="28"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74374" y="4355653"/>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992602" y="4564093"/>
              <a:ext cx="1058647" cy="844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1" name="Picture 70"/>
          <p:cNvPicPr>
            <a:picLocks noChangeAspect="1"/>
          </p:cNvPicPr>
          <p:nvPr/>
        </p:nvPicPr>
        <p:blipFill>
          <a:blip r:embed="rId13"/>
          <a:stretch>
            <a:fillRect/>
          </a:stretch>
        </p:blipFill>
        <p:spPr>
          <a:xfrm>
            <a:off x="7498500" y="4861936"/>
            <a:ext cx="1481735" cy="9914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2" name="TextBox 71"/>
          <p:cNvSpPr txBox="1"/>
          <p:nvPr/>
        </p:nvSpPr>
        <p:spPr>
          <a:xfrm>
            <a:off x="5478682" y="4969445"/>
            <a:ext cx="2439060" cy="707886"/>
          </a:xfrm>
          <a:prstGeom prst="rect">
            <a:avLst/>
          </a:prstGeom>
          <a:noFill/>
        </p:spPr>
        <p:txBody>
          <a:bodyPr wrap="square" rtlCol="0">
            <a:spAutoFit/>
          </a:bodyPr>
          <a:lstStyle/>
          <a:p>
            <a:r>
              <a:rPr lang="fr" sz="2000" dirty="0"/>
              <a:t>L'avenir est </a:t>
            </a:r>
            <a:r>
              <a:rPr lang="fr" sz="2000" b="1" dirty="0">
                <a:solidFill>
                  <a:srgbClr val="00B050"/>
                </a:solidFill>
              </a:rPr>
              <a:t>à l'électricité verte</a:t>
            </a:r>
            <a:endParaRPr lang="en-US" sz="2000" b="1" dirty="0">
              <a:solidFill>
                <a:srgbClr val="00B050"/>
              </a:solidFill>
            </a:endParaRPr>
          </a:p>
        </p:txBody>
      </p:sp>
    </p:spTree>
    <p:extLst>
      <p:ext uri="{BB962C8B-B14F-4D97-AF65-F5344CB8AC3E}">
        <p14:creationId xmlns:p14="http://schemas.microsoft.com/office/powerpoint/2010/main" val="3079739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2D069591-15CD-F3CC-699B-65959880766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099ABFFD-CC90-57CE-F429-3B1A219FEA65}"/>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AE79A2A3-FA6F-4BC0-7FAE-320B96BC445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53766405-AECF-DFFB-980A-16901415F63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pSp>
        <p:nvGrpSpPr>
          <p:cNvPr id="45" name="Group 44"/>
          <p:cNvGrpSpPr/>
          <p:nvPr/>
        </p:nvGrpSpPr>
        <p:grpSpPr>
          <a:xfrm>
            <a:off x="6014305" y="1972875"/>
            <a:ext cx="980342" cy="951240"/>
            <a:chOff x="5672056" y="2566506"/>
            <a:chExt cx="980342" cy="951240"/>
          </a:xfrm>
        </p:grpSpPr>
        <p:pic>
          <p:nvPicPr>
            <p:cNvPr id="4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7623" y="2566506"/>
              <a:ext cx="414775" cy="951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2056" y="2874848"/>
              <a:ext cx="632008" cy="431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1782" y="3042126"/>
            <a:ext cx="3557153" cy="2144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1189" y="1791929"/>
            <a:ext cx="2573337"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2977" y="6592366"/>
            <a:ext cx="2133600" cy="248530"/>
          </a:xfrm>
        </p:spPr>
        <p:txBody>
          <a:bodyPr/>
          <a:lstStyle/>
          <a:p>
            <a:fld id="{243FB592-B9A9-49AA-A86F-4031F7B97808}" type="slidenum">
              <a:rPr lang="en-US" smtClean="0"/>
              <a:t>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CONTEXTE</a:t>
            </a:r>
            <a:endParaRPr lang="it-IT" dirty="0"/>
          </a:p>
        </p:txBody>
      </p:sp>
      <p:sp>
        <p:nvSpPr>
          <p:cNvPr id="3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4" name="TextBox 3"/>
          <p:cNvSpPr txBox="1"/>
          <p:nvPr/>
        </p:nvSpPr>
        <p:spPr>
          <a:xfrm>
            <a:off x="6445011" y="1025462"/>
            <a:ext cx="551754" cy="184666"/>
          </a:xfrm>
          <a:prstGeom prst="rect">
            <a:avLst/>
          </a:prstGeom>
          <a:noFill/>
        </p:spPr>
        <p:txBody>
          <a:bodyPr wrap="none" rtlCol="0">
            <a:spAutoFit/>
          </a:bodyPr>
          <a:lstStyle/>
          <a:p>
            <a:r>
              <a:rPr lang="fr" sz="600" dirty="0">
                <a:solidFill>
                  <a:schemeClr val="bg1"/>
                </a:solidFill>
                <a:latin typeface="Arial Narrow" panose="020B0606020202030204" pitchFamily="34" charset="0"/>
              </a:rPr>
              <a:t>Source GIEC</a:t>
            </a:r>
            <a:endParaRPr lang="en-GB" sz="600" dirty="0">
              <a:solidFill>
                <a:schemeClr val="bg1"/>
              </a:solidFill>
              <a:latin typeface="Arial Narrow" panose="020B0606020202030204" pitchFamily="34" charset="0"/>
            </a:endParaRPr>
          </a:p>
        </p:txBody>
      </p:sp>
      <p:pic>
        <p:nvPicPr>
          <p:cNvPr id="13" name="Picture 2">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3815188" y="5793007"/>
            <a:ext cx="5236451" cy="307777"/>
          </a:xfrm>
          <a:prstGeom prst="rect">
            <a:avLst/>
          </a:prstGeom>
        </p:spPr>
        <p:txBody>
          <a:bodyPr wrap="square">
            <a:spAutoFit/>
          </a:bodyPr>
          <a:lstStyle/>
          <a:p>
            <a:pPr lvl="0" algn="r">
              <a:spcBef>
                <a:spcPct val="20000"/>
              </a:spcBef>
            </a:pPr>
            <a:r>
              <a:rPr lang="fr" sz="1400" dirty="0">
                <a:solidFill>
                  <a:srgbClr val="00B0F0"/>
                </a:solidFill>
              </a:rPr>
              <a:t>L'«</a:t>
            </a:r>
            <a:r>
              <a:rPr lang="fr" sz="1400" b="1" dirty="0">
                <a:solidFill>
                  <a:srgbClr val="00B0F0"/>
                </a:solidFill>
              </a:rPr>
              <a:t> énergie fournie</a:t>
            </a:r>
            <a:r>
              <a:rPr lang="fr" sz="1400" dirty="0">
                <a:solidFill>
                  <a:srgbClr val="00B0F0"/>
                </a:solidFill>
              </a:rPr>
              <a:t> » est mesurée par les services publics</a:t>
            </a:r>
            <a:endParaRPr lang="it-IT" sz="1400" dirty="0">
              <a:solidFill>
                <a:srgbClr val="00B0F0"/>
              </a:solidFill>
            </a:endParaRPr>
          </a:p>
        </p:txBody>
      </p:sp>
      <p:sp>
        <p:nvSpPr>
          <p:cNvPr id="33" name="TextBox 32"/>
          <p:cNvSpPr txBox="1"/>
          <p:nvPr/>
        </p:nvSpPr>
        <p:spPr>
          <a:xfrm>
            <a:off x="6870577" y="1422597"/>
            <a:ext cx="1905330" cy="369332"/>
          </a:xfrm>
          <a:prstGeom prst="rect">
            <a:avLst/>
          </a:prstGeom>
          <a:noFill/>
        </p:spPr>
        <p:txBody>
          <a:bodyPr wrap="none" rtlCol="0">
            <a:spAutoFit/>
          </a:bodyPr>
          <a:lstStyle/>
          <a:p>
            <a:r>
              <a:rPr lang="fr" b="1" dirty="0">
                <a:solidFill>
                  <a:schemeClr val="bg1">
                    <a:lumMod val="50000"/>
                  </a:schemeClr>
                </a:solidFill>
              </a:rPr>
              <a:t>Émissions indirectes</a:t>
            </a:r>
            <a:endParaRPr lang="en-US" b="1" dirty="0">
              <a:solidFill>
                <a:schemeClr val="bg1">
                  <a:lumMod val="50000"/>
                </a:schemeClr>
              </a:solidFill>
            </a:endParaRPr>
          </a:p>
        </p:txBody>
      </p:sp>
      <p:sp>
        <p:nvSpPr>
          <p:cNvPr id="34" name="Rectangle 33"/>
          <p:cNvSpPr/>
          <p:nvPr/>
        </p:nvSpPr>
        <p:spPr>
          <a:xfrm>
            <a:off x="268223" y="1557377"/>
            <a:ext cx="5595865" cy="2677656"/>
          </a:xfrm>
          <a:prstGeom prst="rect">
            <a:avLst/>
          </a:prstGeom>
        </p:spPr>
        <p:txBody>
          <a:bodyPr wrap="square">
            <a:spAutoFit/>
          </a:bodyPr>
          <a:lstStyle/>
          <a:p>
            <a:pPr lvl="0">
              <a:spcBef>
                <a:spcPct val="20000"/>
              </a:spcBef>
            </a:pPr>
            <a:r>
              <a:rPr lang="fr" sz="2000" dirty="0" smtClean="0"/>
              <a:t>les </a:t>
            </a:r>
            <a:r>
              <a:rPr lang="fr" sz="2000" dirty="0"/>
              <a:t>impacts environnementaux proviennent également de l'extraction et de l'exploitation des combustibles fossiles, du transport, de la transformation (par exemple, le raffinage)</a:t>
            </a:r>
          </a:p>
          <a:p>
            <a:pPr lvl="0">
              <a:spcBef>
                <a:spcPct val="20000"/>
              </a:spcBef>
            </a:pPr>
            <a:endParaRPr lang="en-US" sz="2000" dirty="0"/>
          </a:p>
          <a:p>
            <a:pPr lvl="0">
              <a:spcBef>
                <a:spcPct val="20000"/>
              </a:spcBef>
            </a:pPr>
            <a:r>
              <a:rPr lang="fr" sz="2000" dirty="0"/>
              <a:t>Par exemple, les émissions indirectes de la production de pétrole en amont représentent environ 20 % des émissions totales de GES</a:t>
            </a:r>
            <a:endParaRPr lang="en-US" sz="2000" dirty="0"/>
          </a:p>
        </p:txBody>
      </p:sp>
      <p:sp>
        <p:nvSpPr>
          <p:cNvPr id="11" name="TextBox 10"/>
          <p:cNvSpPr txBox="1"/>
          <p:nvPr/>
        </p:nvSpPr>
        <p:spPr>
          <a:xfrm>
            <a:off x="5724073" y="5282693"/>
            <a:ext cx="3327567" cy="553998"/>
          </a:xfrm>
          <a:prstGeom prst="rect">
            <a:avLst/>
          </a:prstGeom>
          <a:noFill/>
        </p:spPr>
        <p:txBody>
          <a:bodyPr wrap="square" rtlCol="0">
            <a:spAutoFit/>
          </a:bodyPr>
          <a:lstStyle/>
          <a:p>
            <a:r>
              <a:rPr lang="fr" sz="1000" dirty="0"/>
              <a:t>Source : ARC Financial Corp. « Crude Oil Investing in a Carbon Constrained World », février 2016.</a:t>
            </a:r>
            <a:endParaRPr lang="en-US" sz="1000" dirty="0"/>
          </a:p>
          <a:p>
            <a:r>
              <a:rPr lang="fr" sz="1000" dirty="0"/>
              <a:t>Réf : Jackie Forrest, www.arcenergyinstitute.com</a:t>
            </a:r>
            <a:endParaRPr lang="en-US" sz="1000" dirty="0"/>
          </a:p>
        </p:txBody>
      </p:sp>
    </p:spTree>
    <p:extLst>
      <p:ext uri="{BB962C8B-B14F-4D97-AF65-F5344CB8AC3E}">
        <p14:creationId xmlns:p14="http://schemas.microsoft.com/office/powerpoint/2010/main" val="85731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6765" y="6600825"/>
            <a:ext cx="2133600" cy="257175"/>
          </a:xfrm>
        </p:spPr>
        <p:txBody>
          <a:bodyPr/>
          <a:lstStyle/>
          <a:p>
            <a:fld id="{243FB592-B9A9-49AA-A86F-4031F7B97808}" type="slidenum">
              <a:rPr lang="en-US" smtClean="0"/>
              <a:t>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CONTEXTE</a:t>
            </a:r>
            <a:endParaRPr lang="it-IT" dirty="0"/>
          </a:p>
        </p:txBody>
      </p:sp>
      <p:sp>
        <p:nvSpPr>
          <p:cNvPr id="3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sp>
        <p:nvSpPr>
          <p:cNvPr id="4" name="TextBox 3"/>
          <p:cNvSpPr txBox="1"/>
          <p:nvPr/>
        </p:nvSpPr>
        <p:spPr>
          <a:xfrm>
            <a:off x="6445011" y="3710862"/>
            <a:ext cx="551754" cy="184666"/>
          </a:xfrm>
          <a:prstGeom prst="rect">
            <a:avLst/>
          </a:prstGeom>
          <a:noFill/>
        </p:spPr>
        <p:txBody>
          <a:bodyPr wrap="none" rtlCol="0">
            <a:spAutoFit/>
          </a:bodyPr>
          <a:lstStyle/>
          <a:p>
            <a:r>
              <a:rPr lang="fr" sz="600" dirty="0">
                <a:solidFill>
                  <a:schemeClr val="bg1"/>
                </a:solidFill>
                <a:latin typeface="Arial Narrow" panose="020B0606020202030204" pitchFamily="34" charset="0"/>
              </a:rPr>
              <a:t>Source GIEC</a:t>
            </a:r>
            <a:endParaRPr lang="en-GB" sz="600" dirty="0">
              <a:solidFill>
                <a:schemeClr val="bg1"/>
              </a:solidFill>
              <a:latin typeface="Arial Narrow" panose="020B0606020202030204" pitchFamily="34" charset="0"/>
            </a:endParaRPr>
          </a:p>
        </p:txBody>
      </p:sp>
      <p:pic>
        <p:nvPicPr>
          <p:cNvPr id="13"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98124" y="1520871"/>
            <a:ext cx="8900851" cy="1216760"/>
          </a:xfrm>
          <a:prstGeom prst="rect">
            <a:avLst/>
          </a:prstGeom>
          <a:noFill/>
        </p:spPr>
        <p:txBody>
          <a:bodyPr>
            <a:noAutofit/>
          </a:bodyPr>
          <a:lstStyle/>
          <a:p>
            <a:pPr marL="0" indent="0">
              <a:buNone/>
            </a:pPr>
            <a:r>
              <a:rPr lang="fr" sz="2000" dirty="0"/>
              <a:t>L' </a:t>
            </a:r>
            <a:r>
              <a:rPr lang="fr" sz="2000" b="1" dirty="0"/>
              <a:t>intensité des GES</a:t>
            </a:r>
            <a:r>
              <a:rPr lang="fr" sz="2000" dirty="0"/>
              <a:t> pour les carburants et autres formes d'énergie (par exemple l'électricité) est exprimé en termes de masse d'équivalent dioxyde de carbone par unité d'énergie du carburant ( </a:t>
            </a:r>
            <a:r>
              <a:rPr lang="fr" sz="2000" b="1" dirty="0"/>
              <a:t>kgCO </a:t>
            </a:r>
            <a:r>
              <a:rPr lang="fr" sz="2000" b="1" baseline="-25000" dirty="0"/>
              <a:t>2 </a:t>
            </a:r>
            <a:r>
              <a:rPr lang="fr" sz="2000" b="1" dirty="0"/>
              <a:t>eq/kWh </a:t>
            </a:r>
            <a:r>
              <a:rPr lang="fr" sz="2000" dirty="0"/>
              <a:t>)</a:t>
            </a:r>
          </a:p>
        </p:txBody>
      </p:sp>
      <p:grpSp>
        <p:nvGrpSpPr>
          <p:cNvPr id="11" name="Group 10"/>
          <p:cNvGrpSpPr/>
          <p:nvPr/>
        </p:nvGrpSpPr>
        <p:grpSpPr>
          <a:xfrm>
            <a:off x="2185926" y="2831878"/>
            <a:ext cx="5200526" cy="3033197"/>
            <a:chOff x="2185926" y="2831878"/>
            <a:chExt cx="5200526" cy="3033197"/>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26" y="2831878"/>
              <a:ext cx="5200526" cy="2796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470067" y="5634243"/>
              <a:ext cx="771365" cy="230832"/>
            </a:xfrm>
            <a:prstGeom prst="rect">
              <a:avLst/>
            </a:prstGeom>
            <a:noFill/>
          </p:spPr>
          <p:txBody>
            <a:bodyPr wrap="none" rtlCol="0">
              <a:spAutoFit/>
            </a:bodyPr>
            <a:lstStyle/>
            <a:p>
              <a:r>
                <a:rPr lang="fr" sz="900" dirty="0"/>
                <a:t>Source : GIEC</a:t>
              </a:r>
              <a:endParaRPr lang="en-US" sz="900" dirty="0"/>
            </a:p>
          </p:txBody>
        </p:sp>
      </p:grpSp>
      <p:grpSp>
        <p:nvGrpSpPr>
          <p:cNvPr id="2" name="Groupe 1">
            <a:extLst>
              <a:ext uri="{FF2B5EF4-FFF2-40B4-BE49-F238E27FC236}">
                <a16:creationId xmlns:a16="http://schemas.microsoft.com/office/drawing/2014/main" id="{73845117-7CDA-9388-0A90-B0A8D0946F4B}"/>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A92638D5-F29B-ECFF-2CC7-6B0C9ABBC915}"/>
                </a:ext>
              </a:extLst>
            </p:cNvPr>
            <p:cNvPicPr>
              <a:picLocks noChangeAspect="1"/>
            </p:cNvPicPr>
            <p:nvPr/>
          </p:nvPicPr>
          <p:blipFill>
            <a:blip r:embed="rId5"/>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6AC484E8-5F23-0D99-5D7C-F4A84D8F5CA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7F4D229A-D7AD-AAF5-EB51-5491474F30C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968535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9</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309154223"/>
              </p:ext>
            </p:extLst>
          </p:nvPr>
        </p:nvGraphicFramePr>
        <p:xfrm>
          <a:off x="268224" y="1929425"/>
          <a:ext cx="8182272" cy="1779794"/>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897410">
                  <a:extLst>
                    <a:ext uri="{9D8B030D-6E8A-4147-A177-3AD203B41FA5}">
                      <a16:colId xmlns:a16="http://schemas.microsoft.com/office/drawing/2014/main" val="125890587"/>
                    </a:ext>
                  </a:extLst>
                </a:gridCol>
                <a:gridCol w="1451728">
                  <a:extLst>
                    <a:ext uri="{9D8B030D-6E8A-4147-A177-3AD203B41FA5}">
                      <a16:colId xmlns:a16="http://schemas.microsoft.com/office/drawing/2014/main" val="2093439941"/>
                    </a:ext>
                  </a:extLst>
                </a:gridCol>
                <a:gridCol w="2096830">
                  <a:extLst>
                    <a:ext uri="{9D8B030D-6E8A-4147-A177-3AD203B41FA5}">
                      <a16:colId xmlns:a16="http://schemas.microsoft.com/office/drawing/2014/main" val="1306176470"/>
                    </a:ext>
                  </a:extLst>
                </a:gridCol>
              </a:tblGrid>
              <a:tr h="480368">
                <a:tc>
                  <a:txBody>
                    <a:bodyPr/>
                    <a:lstStyle/>
                    <a:p>
                      <a:r>
                        <a:rPr lang="fr" sz="1600" noProof="0" dirty="0"/>
                        <a:t>Description</a:t>
                      </a:r>
                      <a:endParaRPr lang="en-US" sz="1600" noProof="0" dirty="0"/>
                    </a:p>
                  </a:txBody>
                  <a:tcPr/>
                </a:tc>
                <a:tc>
                  <a:txBody>
                    <a:bodyPr/>
                    <a:lstStyle/>
                    <a:p>
                      <a:pPr algn="ctr"/>
                      <a:r>
                        <a:rPr lang="fr" sz="1600" noProof="0" dirty="0"/>
                        <a:t>Unité</a:t>
                      </a:r>
                      <a:endParaRPr lang="en-US" sz="1600" noProof="0" dirty="0"/>
                    </a:p>
                  </a:txBody>
                  <a:tcPr/>
                </a:tc>
                <a:tc>
                  <a:txBody>
                    <a:bodyPr/>
                    <a:lstStyle/>
                    <a:p>
                      <a:r>
                        <a:rPr lang="fr" sz="1600" noProof="0" dirty="0"/>
                        <a:t>Stade du projet</a:t>
                      </a:r>
                      <a:endParaRPr lang="en-US" sz="1600" noProof="0" dirty="0"/>
                    </a:p>
                  </a:txBody>
                  <a:tcPr/>
                </a:tc>
                <a:tc>
                  <a:txBody>
                    <a:bodyPr/>
                    <a:lstStyle/>
                    <a:p>
                      <a:r>
                        <a:rPr lang="fr" sz="1600" noProof="0" dirty="0"/>
                        <a:t>La source de données</a:t>
                      </a:r>
                      <a:endParaRPr lang="en-US" sz="1600" noProof="0" dirty="0"/>
                    </a:p>
                  </a:txBody>
                  <a:tcPr/>
                </a:tc>
                <a:extLst>
                  <a:ext uri="{0D108BD9-81ED-4DB2-BD59-A6C34878D82A}">
                    <a16:rowId xmlns:a16="http://schemas.microsoft.com/office/drawing/2014/main" val="3467756336"/>
                  </a:ext>
                </a:extLst>
              </a:tr>
              <a:tr h="1200674">
                <a:tc>
                  <a:txBody>
                    <a:bodyPr/>
                    <a:lstStyle/>
                    <a:p>
                      <a:r>
                        <a:rPr lang="fr" sz="1600" kern="1200" noProof="0" dirty="0">
                          <a:effectLst/>
                        </a:rPr>
                        <a:t>Émissions en équivalent CO </a:t>
                      </a:r>
                      <a:r>
                        <a:rPr lang="fr" sz="1600" kern="1200" baseline="-25000" noProof="0" dirty="0">
                          <a:effectLst/>
                        </a:rPr>
                        <a:t>2 </a:t>
                      </a:r>
                      <a:r>
                        <a:rPr lang="fr" sz="1600" u="none" kern="1200" noProof="0" dirty="0">
                          <a:effectLst/>
                        </a:rPr>
                        <a:t>par surface </a:t>
                      </a:r>
                      <a:r>
                        <a:rPr kumimoji="0" lang="fr" sz="1600" u="none" strike="noStrike" kern="1200" cap="none" spc="0" normalizeH="0" baseline="0" noProof="0" dirty="0">
                          <a:ln>
                            <a:noFill/>
                          </a:ln>
                          <a:effectLst/>
                          <a:uLnTx/>
                          <a:uFillTx/>
                        </a:rPr>
                        <a:t>utile intérieure </a:t>
                      </a:r>
                      <a:r>
                        <a:rPr lang="fr" sz="1600" u="none" kern="1200" noProof="0" dirty="0">
                          <a:effectLst/>
                        </a:rPr>
                        <a:t>et par </a:t>
                      </a:r>
                      <a:r>
                        <a:rPr lang="fr" sz="1600" kern="1200" noProof="0" dirty="0">
                          <a:effectLst/>
                        </a:rPr>
                        <a:t>an</a:t>
                      </a:r>
                      <a:endParaRPr lang="en-US" sz="1600" u="sng"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fr" sz="1600" kern="1200" noProof="0" dirty="0">
                          <a:effectLst/>
                        </a:rPr>
                        <a:t>kg CO </a:t>
                      </a:r>
                      <a:r>
                        <a:rPr lang="fr" sz="1600" kern="1200" baseline="-25000" noProof="0" dirty="0">
                          <a:effectLst/>
                        </a:rPr>
                        <a:t>2 </a:t>
                      </a:r>
                      <a:r>
                        <a:rPr lang="fr" sz="1600" kern="1200" noProof="0" dirty="0">
                          <a:effectLst/>
                        </a:rPr>
                        <a:t>éq./m </a:t>
                      </a:r>
                      <a:r>
                        <a:rPr lang="fr" sz="1600" kern="1200" baseline="30000" noProof="0" dirty="0">
                          <a:effectLst/>
                        </a:rPr>
                        <a:t>2 </a:t>
                      </a:r>
                      <a:r>
                        <a:rPr lang="fr" sz="1600" kern="1200" noProof="0" dirty="0">
                          <a:effectLst/>
                        </a:rPr>
                        <a:t>/an</a:t>
                      </a:r>
                      <a:endParaRPr lang="en-US" sz="1600" kern="1200" noProof="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noProof="0" dirty="0"/>
                        <a:t>Conception</a:t>
                      </a:r>
                    </a:p>
                    <a:p>
                      <a:r>
                        <a:rPr lang="fr" sz="1600" noProof="0" dirty="0"/>
                        <a:t>____________</a:t>
                      </a:r>
                    </a:p>
                    <a:p>
                      <a:endParaRPr lang="en-US" sz="1600" noProof="0" dirty="0"/>
                    </a:p>
                    <a:p>
                      <a:r>
                        <a:rPr lang="fr" sz="1600" u="none" noProof="0" dirty="0"/>
                        <a:t>Occupation </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r>
                        <a:rPr lang="fr" sz="1600" noProof="0" dirty="0"/>
                        <a:t>Estimation</a:t>
                      </a:r>
                    </a:p>
                    <a:p>
                      <a:r>
                        <a:rPr lang="fr" sz="1600" noProof="0" dirty="0"/>
                        <a:t>____________</a:t>
                      </a:r>
                    </a:p>
                    <a:p>
                      <a:endParaRPr lang="en-US" sz="1600" noProof="0" dirty="0"/>
                    </a:p>
                    <a:p>
                      <a:r>
                        <a:rPr lang="fr" sz="1600" strike="noStrike" noProof="0" dirty="0"/>
                        <a:t>Estimation</a:t>
                      </a:r>
                      <a:endParaRPr lang="en-US" sz="1600" u="sng" strike="noStrike" noProof="0" dirty="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INDICATEUR</a:t>
            </a:r>
            <a:endParaRPr lang="it-IT"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C.1.2 - ÉMISSIONS DE GES EN FONCTIONNEMENT</a:t>
            </a:r>
            <a:endParaRPr lang="it-IT" sz="2400" dirty="0">
              <a:solidFill>
                <a:schemeClr val="tx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129D9A15-FD15-4DF3-BCFE-6BDFCAC2C3C3}"/>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839117D3-B959-692C-FF41-45E001AD7F13}"/>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EA170FFF-D4C5-D122-4D38-BF73C6C64F3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E27D6BF9-3501-E1FE-84F0-66644869AC7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38889159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C476AA-DEE1-4BF2-A708-11C0F7570162}">
  <ds:schemaRefs>
    <ds:schemaRef ds:uri="http://schemas.microsoft.com/sharepoint/v3/contenttype/forms"/>
  </ds:schemaRefs>
</ds:datastoreItem>
</file>

<file path=customXml/itemProps2.xml><?xml version="1.0" encoding="utf-8"?>
<ds:datastoreItem xmlns:ds="http://schemas.openxmlformats.org/officeDocument/2006/customXml" ds:itemID="{38F4ABDE-0071-46C7-8697-E1A38F76219F}">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3.xml><?xml version="1.0" encoding="utf-8"?>
<ds:datastoreItem xmlns:ds="http://schemas.openxmlformats.org/officeDocument/2006/customXml" ds:itemID="{5D4582A0-D621-44F8-9D85-6BCA50D036CD}"/>
</file>

<file path=docProps/app.xml><?xml version="1.0" encoding="utf-8"?>
<Properties xmlns="http://schemas.openxmlformats.org/officeDocument/2006/extended-properties" xmlns:vt="http://schemas.openxmlformats.org/officeDocument/2006/docPropsVTypes">
  <TotalTime>34605</TotalTime>
  <Words>4666</Words>
  <Application>Microsoft Office PowerPoint</Application>
  <PresentationFormat>Affichage à l'écran (4:3)</PresentationFormat>
  <Paragraphs>737</Paragraphs>
  <Slides>48</Slides>
  <Notes>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48</vt:i4>
      </vt:variant>
    </vt:vector>
  </HeadingPairs>
  <TitlesOfParts>
    <vt:vector size="56" baseType="lpstr">
      <vt:lpstr>Arial</vt:lpstr>
      <vt:lpstr>Arial Narrow</vt:lpstr>
      <vt:lpstr>Calibri</vt:lpstr>
      <vt:lpstr>Cambria Math</vt:lpstr>
      <vt:lpstr>Courier New</vt:lpstr>
      <vt:lpstr>Times New Roman</vt:lpstr>
      <vt:lpstr>Wingdings</vt:lpstr>
      <vt:lpstr>Larissa</vt:lpstr>
      <vt:lpstr>Présentation PowerPoint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lpstr>C.1.2 - ÉMISSIONS DE GES EN FONCTIONNEMENT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404</cp:revision>
  <dcterms:created xsi:type="dcterms:W3CDTF">2017-01-09T10:20:00Z</dcterms:created>
  <dcterms:modified xsi:type="dcterms:W3CDTF">2023-07-24T21:44:20Z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